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9" r:id="rId7"/>
    <p:sldId id="266" r:id="rId8"/>
    <p:sldId id="267" r:id="rId9"/>
    <p:sldId id="268" r:id="rId10"/>
    <p:sldId id="260" r:id="rId11"/>
    <p:sldId id="270" r:id="rId12"/>
    <p:sldId id="271" r:id="rId13"/>
    <p:sldId id="272" r:id="rId14"/>
    <p:sldId id="262" r:id="rId15"/>
    <p:sldId id="261" r:id="rId16"/>
    <p:sldId id="273" r:id="rId17"/>
    <p:sldId id="275" r:id="rId18"/>
    <p:sldId id="263" r:id="rId19"/>
    <p:sldId id="26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D3EE"/>
    <a:srgbClr val="CAE8F6"/>
    <a:srgbClr val="B7E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4966B-E642-4737-8B82-21308E41089F}" v="1" dt="2026-10-02T21:25:05.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7" d="100"/>
          <a:sy n="57" d="100"/>
        </p:scale>
        <p:origin x="1016"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lberg, Scott" userId="22f0623c-b28e-4d57-88c2-1ed446580f96" providerId="ADAL" clId="{49DF3C56-01EB-4960-857C-4B33DEA59E69}"/>
    <pc:docChg chg="modSld">
      <pc:chgData name="Solberg, Scott" userId="22f0623c-b28e-4d57-88c2-1ed446580f96" providerId="ADAL" clId="{49DF3C56-01EB-4960-857C-4B33DEA59E69}" dt="2026-10-02T21:25:28.766" v="143" actId="14100"/>
      <pc:docMkLst>
        <pc:docMk/>
      </pc:docMkLst>
      <pc:sldChg chg="modSp mod">
        <pc:chgData name="Solberg, Scott" userId="22f0623c-b28e-4d57-88c2-1ed446580f96" providerId="ADAL" clId="{49DF3C56-01EB-4960-857C-4B33DEA59E69}" dt="2026-10-02T21:19:29.018" v="17" actId="20577"/>
        <pc:sldMkLst>
          <pc:docMk/>
          <pc:sldMk cId="565777576" sldId="258"/>
        </pc:sldMkLst>
        <pc:spChg chg="mod">
          <ac:chgData name="Solberg, Scott" userId="22f0623c-b28e-4d57-88c2-1ed446580f96" providerId="ADAL" clId="{49DF3C56-01EB-4960-857C-4B33DEA59E69}" dt="2026-10-02T21:19:29.018" v="17" actId="20577"/>
          <ac:spMkLst>
            <pc:docMk/>
            <pc:sldMk cId="565777576" sldId="258"/>
            <ac:spMk id="3" creationId="{3F35364B-1645-683C-5D58-CA8E08E7A96E}"/>
          </ac:spMkLst>
        </pc:spChg>
      </pc:sldChg>
      <pc:sldChg chg="modSp mod">
        <pc:chgData name="Solberg, Scott" userId="22f0623c-b28e-4d57-88c2-1ed446580f96" providerId="ADAL" clId="{49DF3C56-01EB-4960-857C-4B33DEA59E69}" dt="2026-10-02T21:20:39.885" v="82" actId="20577"/>
        <pc:sldMkLst>
          <pc:docMk/>
          <pc:sldMk cId="3309126456" sldId="259"/>
        </pc:sldMkLst>
        <pc:spChg chg="mod">
          <ac:chgData name="Solberg, Scott" userId="22f0623c-b28e-4d57-88c2-1ed446580f96" providerId="ADAL" clId="{49DF3C56-01EB-4960-857C-4B33DEA59E69}" dt="2026-10-02T21:20:39.885" v="82" actId="20577"/>
          <ac:spMkLst>
            <pc:docMk/>
            <pc:sldMk cId="3309126456" sldId="259"/>
            <ac:spMk id="3" creationId="{4E4F81EC-E2B8-A2F2-8C60-1E1F3244020F}"/>
          </ac:spMkLst>
        </pc:spChg>
      </pc:sldChg>
      <pc:sldChg chg="addSp modSp mod">
        <pc:chgData name="Solberg, Scott" userId="22f0623c-b28e-4d57-88c2-1ed446580f96" providerId="ADAL" clId="{49DF3C56-01EB-4960-857C-4B33DEA59E69}" dt="2026-10-02T21:25:28.766" v="143" actId="14100"/>
        <pc:sldMkLst>
          <pc:docMk/>
          <pc:sldMk cId="1044581603" sldId="261"/>
        </pc:sldMkLst>
        <pc:spChg chg="add mod">
          <ac:chgData name="Solberg, Scott" userId="22f0623c-b28e-4d57-88c2-1ed446580f96" providerId="ADAL" clId="{49DF3C56-01EB-4960-857C-4B33DEA59E69}" dt="2026-10-02T21:25:28.766" v="143" actId="14100"/>
          <ac:spMkLst>
            <pc:docMk/>
            <pc:sldMk cId="1044581603" sldId="261"/>
            <ac:spMk id="8" creationId="{E1A4D541-C900-A887-657B-368EA35A3C1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80132-7EFF-79EA-5E5B-471C4FC258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5CA0F9-A4CA-69F4-7259-D42EA93467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85CB51-4EC9-D85E-81B7-230BEBF226AB}"/>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F1343C1E-D73E-CEEF-65E5-ADC12B32F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72D8D7-15F6-4B49-1611-3C5F5845EB8B}"/>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84387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95C8-3826-754D-F7B8-CAA97D2B23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68E4A7-1FBC-6887-C84C-C49C14253C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0B2B0-F183-15EF-2F5C-EFE86271A129}"/>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E5B623C2-7D84-D5FB-4236-BF06DDC71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B8B7E-F11F-76D1-FE1D-E7938797C80F}"/>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2169930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408C-696D-6030-521E-3086334C6C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F40287-4CCB-2522-E168-1968D02DDB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FD9DAA-957C-321C-C8A4-128C6A1CE7A3}"/>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5CF7EFDB-278A-A00B-DC55-5A8C73B874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9D3A2-F867-3908-5727-D943E70C64A7}"/>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952371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C8578-CA61-FFA4-4E84-28B12F3ED0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F1A103-42DA-93F1-9451-8E998B29E6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89D723-96DC-44AC-7037-A0BB473C48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A7096E-0F8F-56BA-E476-54A698BED534}"/>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6" name="Footer Placeholder 5">
            <a:extLst>
              <a:ext uri="{FF2B5EF4-FFF2-40B4-BE49-F238E27FC236}">
                <a16:creationId xmlns:a16="http://schemas.microsoft.com/office/drawing/2014/main" id="{4247E116-F11E-DBF7-CE5D-536498F837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0F8262-CCD6-E396-5711-D8E246D85F69}"/>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547502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D2AD-E969-EB53-1947-ED0D1D1EB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C506E2-6D0E-BE05-533E-A43115D0E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DABCC4-FC38-FF5B-79A3-5F7F03B96C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02D57E-9A25-DDBE-878E-03066C931C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3F540-E290-35DC-DAFA-DECD6151C4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5C3B96-1134-F458-1AE1-7B2882C154DA}"/>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8" name="Footer Placeholder 7">
            <a:extLst>
              <a:ext uri="{FF2B5EF4-FFF2-40B4-BE49-F238E27FC236}">
                <a16:creationId xmlns:a16="http://schemas.microsoft.com/office/drawing/2014/main" id="{AB098EA8-DA2F-4166-39A2-E647C21952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4DECCC-6484-DE1A-F8AA-8E938BB7E681}"/>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405411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63E31-1E90-36A1-9271-61AE20BCA6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18BA9B-49FD-4409-F109-579C226C5BC3}"/>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4" name="Footer Placeholder 3">
            <a:extLst>
              <a:ext uri="{FF2B5EF4-FFF2-40B4-BE49-F238E27FC236}">
                <a16:creationId xmlns:a16="http://schemas.microsoft.com/office/drawing/2014/main" id="{095E07DC-2520-D68F-A62D-77B88B0335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452597-832D-2819-0124-B6DF60446310}"/>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398469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B2AFE7-C345-9EEB-3309-CDE14682E5C4}"/>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3" name="Footer Placeholder 2">
            <a:extLst>
              <a:ext uri="{FF2B5EF4-FFF2-40B4-BE49-F238E27FC236}">
                <a16:creationId xmlns:a16="http://schemas.microsoft.com/office/drawing/2014/main" id="{86ABC623-41AE-8840-2BBE-05209AB0BD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E92211-7288-C4DB-1B3E-44D78592D2E1}"/>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27635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6E71-FB92-4C25-95BA-7DE0719334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09BDB6-4A17-0BAA-0205-06AFBD3AF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AE423C-F9FE-69F8-3866-0D2F96D631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808D44-4EBB-D7FA-06E1-B4AE88F16164}"/>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6" name="Footer Placeholder 5">
            <a:extLst>
              <a:ext uri="{FF2B5EF4-FFF2-40B4-BE49-F238E27FC236}">
                <a16:creationId xmlns:a16="http://schemas.microsoft.com/office/drawing/2014/main" id="{692C99B3-11FE-DAD3-2154-0F3AB18DDF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99D19-D54E-172A-86AB-03E2BDBF94FA}"/>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246964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D7BC-A2CD-61AD-014E-E33C79965F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E426A4-F182-CB51-0BBD-1973D2301C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DEB7E5-5F74-ED9D-9C84-DE0CDB5667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DD917F-8B93-5F1F-3258-96D6322B6F84}"/>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6" name="Footer Placeholder 5">
            <a:extLst>
              <a:ext uri="{FF2B5EF4-FFF2-40B4-BE49-F238E27FC236}">
                <a16:creationId xmlns:a16="http://schemas.microsoft.com/office/drawing/2014/main" id="{FA7B1C9F-538F-AF3D-F865-7B1ACE38C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ADDB01-5D9A-E52A-5090-B1892E8DCCEB}"/>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62235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E8071-B81B-CB0D-0599-1E3A8E4BD5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131AB2-D7DC-7A88-6BBF-84D99AB209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EAB46-EB6C-A385-1172-6CDE8F182794}"/>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1FD0E994-DEF2-E6F1-0E4A-FC7A5ADD7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7A159-E1C6-DDED-1B68-3453681733A1}"/>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3228766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849DF-67AB-1D07-782F-6E78381766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8E9A74-A7B5-B045-DF13-1B22B8BEED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EE8BE-5D72-3D06-0D75-309068C134C8}"/>
              </a:ext>
            </a:extLst>
          </p:cNvPr>
          <p:cNvSpPr>
            <a:spLocks noGrp="1"/>
          </p:cNvSpPr>
          <p:nvPr>
            <p:ph type="dt" sz="half" idx="10"/>
          </p:nvPr>
        </p:nvSpPr>
        <p:spPr/>
        <p:txBody>
          <a:body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7F3B2C8A-A56C-9A02-8242-393A41424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D82997-E3BA-DA2B-CF59-E2FA23EE756E}"/>
              </a:ext>
            </a:extLst>
          </p:cNvPr>
          <p:cNvSpPr>
            <a:spLocks noGrp="1"/>
          </p:cNvSpPr>
          <p:nvPr>
            <p:ph type="sldNum" sz="quarter" idx="12"/>
          </p:nvPr>
        </p:nvSpPr>
        <p:spPr/>
        <p:txBody>
          <a:bodyPr/>
          <a:lstStyle/>
          <a:p>
            <a:fld id="{5D1B51E4-50B9-41E6-B1D0-EC3825BB003A}" type="slidenum">
              <a:rPr lang="en-US" smtClean="0"/>
              <a:t>‹#›</a:t>
            </a:fld>
            <a:endParaRPr lang="en-US"/>
          </a:p>
        </p:txBody>
      </p:sp>
    </p:spTree>
    <p:extLst>
      <p:ext uri="{BB962C8B-B14F-4D97-AF65-F5344CB8AC3E}">
        <p14:creationId xmlns:p14="http://schemas.microsoft.com/office/powerpoint/2010/main" val="2329527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chemeClr val="accent1">
                <a:lumMod val="5000"/>
                <a:lumOff val="95000"/>
              </a:schemeClr>
            </a:gs>
            <a:gs pos="60000">
              <a:srgbClr val="B7E0F3"/>
            </a:gs>
            <a:gs pos="81000">
              <a:srgbClr val="96D3EE"/>
            </a:gs>
            <a:gs pos="100000">
              <a:srgbClr val="CAE8F6"/>
            </a:gs>
          </a:gsLst>
          <a:lin ang="27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96BA60-3E48-A96B-93D5-5ACDD2270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15C1AA-A32E-75B0-1432-41120A182D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23764-16AF-E3F4-889C-F37D666365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FA5E46-BCC3-4ABF-9C32-8341C0A14ED1}" type="datetimeFigureOut">
              <a:rPr lang="en-US" smtClean="0"/>
              <a:t>10/2/2026</a:t>
            </a:fld>
            <a:endParaRPr lang="en-US"/>
          </a:p>
        </p:txBody>
      </p:sp>
      <p:sp>
        <p:nvSpPr>
          <p:cNvPr id="5" name="Footer Placeholder 4">
            <a:extLst>
              <a:ext uri="{FF2B5EF4-FFF2-40B4-BE49-F238E27FC236}">
                <a16:creationId xmlns:a16="http://schemas.microsoft.com/office/drawing/2014/main" id="{2EFFDA64-6104-15E0-2C47-9A9C82F593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83EC54E-0824-F085-5065-13F1D3944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1B51E4-50B9-41E6-B1D0-EC3825BB003A}" type="slidenum">
              <a:rPr lang="en-US" smtClean="0"/>
              <a:t>‹#›</a:t>
            </a:fld>
            <a:endParaRPr lang="en-US"/>
          </a:p>
        </p:txBody>
      </p:sp>
    </p:spTree>
    <p:extLst>
      <p:ext uri="{BB962C8B-B14F-4D97-AF65-F5344CB8AC3E}">
        <p14:creationId xmlns:p14="http://schemas.microsoft.com/office/powerpoint/2010/main" val="2323588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tatic1.squarespace.com/static/55e08846e4b094cea50ed816/t/5e51453c9fa7880e2a2263d9/1582384444968/11-22-19+Zebra+Mussels.pdf" TargetMode="External"/><Relationship Id="rId2" Type="http://schemas.openxmlformats.org/officeDocument/2006/relationships/hyperlink" Target="https://www.dnr.state.mn.us/invasives/aquaticanimals/zebramussel/index.html" TargetMode="External"/><Relationship Id="rId1" Type="http://schemas.openxmlformats.org/officeDocument/2006/relationships/slideLayout" Target="../slideLayouts/slideLayout2.xml"/><Relationship Id="rId4" Type="http://schemas.openxmlformats.org/officeDocument/2006/relationships/hyperlink" Target="https://experience.arcgis.com/experience/444d0976cd78479491e321bfe335fe52/page/Zebra-Musse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ACE0-B669-E4CF-ABE6-626D4DDBBC11}"/>
              </a:ext>
            </a:extLst>
          </p:cNvPr>
          <p:cNvSpPr>
            <a:spLocks noGrp="1"/>
          </p:cNvSpPr>
          <p:nvPr>
            <p:ph type="ctrTitle"/>
          </p:nvPr>
        </p:nvSpPr>
        <p:spPr/>
        <p:txBody>
          <a:bodyPr/>
          <a:lstStyle/>
          <a:p>
            <a:r>
              <a:rPr lang="en-US" sz="5000" dirty="0"/>
              <a:t>Zebra Mussel Discussion</a:t>
            </a:r>
            <a:br>
              <a:rPr lang="en-US" sz="5000" dirty="0"/>
            </a:br>
            <a:br>
              <a:rPr lang="en-US" dirty="0"/>
            </a:br>
            <a:r>
              <a:rPr lang="en-US" sz="4500" dirty="0"/>
              <a:t>Eleventh Crow Wing Lake, Akeley MN</a:t>
            </a:r>
          </a:p>
        </p:txBody>
      </p:sp>
      <p:sp>
        <p:nvSpPr>
          <p:cNvPr id="3" name="Subtitle 2">
            <a:extLst>
              <a:ext uri="{FF2B5EF4-FFF2-40B4-BE49-F238E27FC236}">
                <a16:creationId xmlns:a16="http://schemas.microsoft.com/office/drawing/2014/main" id="{553B5011-09D4-EBDD-38E3-DC91207915BB}"/>
              </a:ext>
            </a:extLst>
          </p:cNvPr>
          <p:cNvSpPr>
            <a:spLocks noGrp="1"/>
          </p:cNvSpPr>
          <p:nvPr>
            <p:ph type="subTitle" idx="1"/>
          </p:nvPr>
        </p:nvSpPr>
        <p:spPr/>
        <p:txBody>
          <a:bodyPr>
            <a:normAutofit/>
          </a:bodyPr>
          <a:lstStyle/>
          <a:p>
            <a:r>
              <a:rPr lang="en-US" sz="3200" dirty="0"/>
              <a:t>Sunday Oct 4</a:t>
            </a:r>
            <a:r>
              <a:rPr lang="en-US" sz="3200" baseline="30000" dirty="0"/>
              <a:t>th</a:t>
            </a:r>
            <a:r>
              <a:rPr lang="en-US" sz="3200" dirty="0"/>
              <a:t>, 2026</a:t>
            </a:r>
          </a:p>
        </p:txBody>
      </p:sp>
      <p:sp>
        <p:nvSpPr>
          <p:cNvPr id="4" name="TextBox 3">
            <a:extLst>
              <a:ext uri="{FF2B5EF4-FFF2-40B4-BE49-F238E27FC236}">
                <a16:creationId xmlns:a16="http://schemas.microsoft.com/office/drawing/2014/main" id="{B58C46E4-B231-7FB7-7FC1-1D63C4D01FD1}"/>
              </a:ext>
            </a:extLst>
          </p:cNvPr>
          <p:cNvSpPr txBox="1"/>
          <p:nvPr/>
        </p:nvSpPr>
        <p:spPr>
          <a:xfrm>
            <a:off x="825190" y="5631366"/>
            <a:ext cx="6734729" cy="923330"/>
          </a:xfrm>
          <a:prstGeom prst="rect">
            <a:avLst/>
          </a:prstGeom>
          <a:noFill/>
        </p:spPr>
        <p:txBody>
          <a:bodyPr wrap="none" rtlCol="0">
            <a:spAutoFit/>
          </a:bodyPr>
          <a:lstStyle/>
          <a:p>
            <a:r>
              <a:rPr lang="en-US" u="sng" dirty="0"/>
              <a:t>10</a:t>
            </a:r>
            <a:r>
              <a:rPr lang="en-US" u="sng" baseline="30000" dirty="0"/>
              <a:t>th</a:t>
            </a:r>
            <a:r>
              <a:rPr lang="en-US" u="sng" dirty="0"/>
              <a:t> / 11</a:t>
            </a:r>
            <a:r>
              <a:rPr lang="en-US" u="sng" baseline="30000" dirty="0"/>
              <a:t>th</a:t>
            </a:r>
            <a:r>
              <a:rPr lang="en-US" u="sng" dirty="0"/>
              <a:t> Crow Wing Lakes Association</a:t>
            </a:r>
          </a:p>
          <a:p>
            <a:r>
              <a:rPr lang="en-US" dirty="0"/>
              <a:t>Website: Crowwing11.org</a:t>
            </a:r>
          </a:p>
          <a:p>
            <a:r>
              <a:rPr lang="en-US" dirty="0"/>
              <a:t>Private Facebook Page: 10</a:t>
            </a:r>
            <a:r>
              <a:rPr lang="en-US" baseline="30000" dirty="0"/>
              <a:t>th</a:t>
            </a:r>
            <a:r>
              <a:rPr lang="en-US" dirty="0"/>
              <a:t> and 11</a:t>
            </a:r>
            <a:r>
              <a:rPr lang="en-US" baseline="30000" dirty="0"/>
              <a:t>th</a:t>
            </a:r>
            <a:r>
              <a:rPr lang="en-US" dirty="0"/>
              <a:t> Crow Wing Lakes Association</a:t>
            </a:r>
          </a:p>
        </p:txBody>
      </p:sp>
    </p:spTree>
    <p:extLst>
      <p:ext uri="{BB962C8B-B14F-4D97-AF65-F5344CB8AC3E}">
        <p14:creationId xmlns:p14="http://schemas.microsoft.com/office/powerpoint/2010/main" val="1137493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6A3C1-F378-31CC-8C57-77C108C00C82}"/>
              </a:ext>
            </a:extLst>
          </p:cNvPr>
          <p:cNvSpPr>
            <a:spLocks noGrp="1"/>
          </p:cNvSpPr>
          <p:nvPr>
            <p:ph type="title"/>
          </p:nvPr>
        </p:nvSpPr>
        <p:spPr/>
        <p:txBody>
          <a:bodyPr/>
          <a:lstStyle/>
          <a:p>
            <a:r>
              <a:rPr lang="en-US" u="sng" dirty="0"/>
              <a:t>Agenda</a:t>
            </a:r>
          </a:p>
        </p:txBody>
      </p:sp>
      <p:sp>
        <p:nvSpPr>
          <p:cNvPr id="3" name="Content Placeholder 2">
            <a:extLst>
              <a:ext uri="{FF2B5EF4-FFF2-40B4-BE49-F238E27FC236}">
                <a16:creationId xmlns:a16="http://schemas.microsoft.com/office/drawing/2014/main" id="{FF8EC217-053A-8D6A-D593-560FF2CB9013}"/>
              </a:ext>
            </a:extLst>
          </p:cNvPr>
          <p:cNvSpPr>
            <a:spLocks noGrp="1"/>
          </p:cNvSpPr>
          <p:nvPr>
            <p:ph idx="1"/>
          </p:nvPr>
        </p:nvSpPr>
        <p:spPr/>
        <p:txBody>
          <a:bodyPr>
            <a:normAutofit fontScale="92500" lnSpcReduction="10000"/>
          </a:bodyPr>
          <a:lstStyle/>
          <a:p>
            <a:r>
              <a:rPr lang="en-US" dirty="0"/>
              <a:t>Background / Discovery</a:t>
            </a:r>
          </a:p>
          <a:p>
            <a:r>
              <a:rPr lang="en-US" dirty="0"/>
              <a:t>DNR Press Release</a:t>
            </a:r>
          </a:p>
          <a:p>
            <a:r>
              <a:rPr lang="en-US" dirty="0"/>
              <a:t>What are Zebra Mussels; Article by Dr Bruce Carlson</a:t>
            </a:r>
          </a:p>
          <a:p>
            <a:r>
              <a:rPr lang="en-US" dirty="0"/>
              <a:t>Treatment Options</a:t>
            </a:r>
          </a:p>
          <a:p>
            <a:r>
              <a:rPr lang="en-US" dirty="0"/>
              <a:t>Containment Priorities</a:t>
            </a:r>
          </a:p>
          <a:p>
            <a:r>
              <a:rPr lang="en-US" dirty="0"/>
              <a:t>10</a:t>
            </a:r>
            <a:r>
              <a:rPr lang="en-US" baseline="30000" dirty="0"/>
              <a:t>th</a:t>
            </a:r>
            <a:r>
              <a:rPr lang="en-US" dirty="0"/>
              <a:t> Crow Wing Impact; Other Downstream Crow Wing Lakes</a:t>
            </a:r>
          </a:p>
          <a:p>
            <a:r>
              <a:rPr lang="en-US" dirty="0"/>
              <a:t>Area Lakes with Zebra Mussels</a:t>
            </a:r>
          </a:p>
          <a:p>
            <a:pPr lvl="1"/>
            <a:r>
              <a:rPr lang="en-US" dirty="0"/>
              <a:t>Water quality changes, impacts, property values</a:t>
            </a:r>
          </a:p>
          <a:p>
            <a:r>
              <a:rPr lang="en-US" dirty="0"/>
              <a:t>Resources</a:t>
            </a:r>
          </a:p>
          <a:p>
            <a:r>
              <a:rPr lang="en-US" dirty="0"/>
              <a:t>Questions &amp; Group Discussion</a:t>
            </a:r>
          </a:p>
        </p:txBody>
      </p:sp>
      <p:sp>
        <p:nvSpPr>
          <p:cNvPr id="5" name="TextBox 4">
            <a:extLst>
              <a:ext uri="{FF2B5EF4-FFF2-40B4-BE49-F238E27FC236}">
                <a16:creationId xmlns:a16="http://schemas.microsoft.com/office/drawing/2014/main" id="{238E8F56-0FC0-1182-A6AC-40DCB0E250E6}"/>
              </a:ext>
            </a:extLst>
          </p:cNvPr>
          <p:cNvSpPr txBox="1"/>
          <p:nvPr/>
        </p:nvSpPr>
        <p:spPr>
          <a:xfrm>
            <a:off x="10052823" y="5992297"/>
            <a:ext cx="1510991" cy="461665"/>
          </a:xfrm>
          <a:prstGeom prst="rect">
            <a:avLst/>
          </a:prstGeom>
          <a:noFill/>
        </p:spPr>
        <p:txBody>
          <a:bodyPr wrap="square" rtlCol="0">
            <a:spAutoFit/>
          </a:bodyPr>
          <a:lstStyle/>
          <a:p>
            <a:r>
              <a:rPr lang="en-US" sz="2400" dirty="0"/>
              <a:t>19 slides</a:t>
            </a:r>
          </a:p>
        </p:txBody>
      </p:sp>
    </p:spTree>
    <p:extLst>
      <p:ext uri="{BB962C8B-B14F-4D97-AF65-F5344CB8AC3E}">
        <p14:creationId xmlns:p14="http://schemas.microsoft.com/office/powerpoint/2010/main" val="255157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3CF36-E8D8-BFC1-73B2-7CB0924C7332}"/>
              </a:ext>
            </a:extLst>
          </p:cNvPr>
          <p:cNvSpPr>
            <a:spLocks noGrp="1"/>
          </p:cNvSpPr>
          <p:nvPr>
            <p:ph type="title"/>
          </p:nvPr>
        </p:nvSpPr>
        <p:spPr>
          <a:xfrm>
            <a:off x="774192" y="0"/>
            <a:ext cx="10515600" cy="1325563"/>
          </a:xfrm>
        </p:spPr>
        <p:txBody>
          <a:bodyPr/>
          <a:lstStyle/>
          <a:p>
            <a:r>
              <a:rPr lang="en-US" dirty="0"/>
              <a:t>Background &amp; Discovery</a:t>
            </a:r>
          </a:p>
        </p:txBody>
      </p:sp>
      <p:sp>
        <p:nvSpPr>
          <p:cNvPr id="3" name="Content Placeholder 2">
            <a:extLst>
              <a:ext uri="{FF2B5EF4-FFF2-40B4-BE49-F238E27FC236}">
                <a16:creationId xmlns:a16="http://schemas.microsoft.com/office/drawing/2014/main" id="{3F35364B-1645-683C-5D58-CA8E08E7A96E}"/>
              </a:ext>
            </a:extLst>
          </p:cNvPr>
          <p:cNvSpPr>
            <a:spLocks noGrp="1"/>
          </p:cNvSpPr>
          <p:nvPr>
            <p:ph idx="1"/>
          </p:nvPr>
        </p:nvSpPr>
        <p:spPr>
          <a:xfrm>
            <a:off x="484706" y="1325563"/>
            <a:ext cx="10515600" cy="5891666"/>
          </a:xfrm>
        </p:spPr>
        <p:txBody>
          <a:bodyPr>
            <a:normAutofit/>
          </a:bodyPr>
          <a:lstStyle/>
          <a:p>
            <a:r>
              <a:rPr lang="en-US" sz="2600" dirty="0"/>
              <a:t>Since early 2010’s, our lake association has funded additional paid inspection hours at the boat ramp.  We have great partners in City of Akeley and Akeley Township in funding these hours.  More paid hours ($3000+/yr and COLA Hours) than most lakes of our size.  We have additionally funded voluntary </a:t>
            </a:r>
            <a:r>
              <a:rPr lang="en-US" sz="2600" dirty="0" err="1"/>
              <a:t>zeba</a:t>
            </a:r>
            <a:r>
              <a:rPr lang="en-US" sz="2600" dirty="0"/>
              <a:t> mussel sampling for veligers (the tiny offspring) for 5-8 years on Eleventh Crow Wing</a:t>
            </a:r>
          </a:p>
          <a:p>
            <a:pPr marL="457200" lvl="1" indent="0">
              <a:buNone/>
            </a:pPr>
            <a:endParaRPr lang="en-US" sz="2600" dirty="0"/>
          </a:p>
          <a:p>
            <a:r>
              <a:rPr lang="en-US" sz="2600" dirty="0"/>
              <a:t>Through a connection with downstream Crow Wing Lake Associations, we heard of likely Zebra Mussel issue in Eleventh Crow Wing (9/28).  A call was placed to Gina Kemper, our DNR area AIS (aquatic invasive specialist) contact.  She confirmed approximately 2 dozen zebra mussels were on a resident pontoon boat near the access.  And additional zebra mussels were found at two properties on the north shore including one dock</a:t>
            </a:r>
          </a:p>
          <a:p>
            <a:endParaRPr lang="en-US" sz="2000" dirty="0"/>
          </a:p>
        </p:txBody>
      </p:sp>
    </p:spTree>
    <p:extLst>
      <p:ext uri="{BB962C8B-B14F-4D97-AF65-F5344CB8AC3E}">
        <p14:creationId xmlns:p14="http://schemas.microsoft.com/office/powerpoint/2010/main" val="56577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AA877-67B4-B226-B741-D71E4CD113C9}"/>
              </a:ext>
            </a:extLst>
          </p:cNvPr>
          <p:cNvSpPr>
            <a:spLocks noGrp="1"/>
          </p:cNvSpPr>
          <p:nvPr>
            <p:ph type="title"/>
          </p:nvPr>
        </p:nvSpPr>
        <p:spPr>
          <a:xfrm>
            <a:off x="103632" y="-293243"/>
            <a:ext cx="10515600" cy="1325563"/>
          </a:xfrm>
        </p:spPr>
        <p:txBody>
          <a:bodyPr/>
          <a:lstStyle/>
          <a:p>
            <a:r>
              <a:rPr lang="en-US" dirty="0"/>
              <a:t>DNR Press Release – Oct 1</a:t>
            </a:r>
            <a:r>
              <a:rPr lang="en-US" baseline="30000" dirty="0"/>
              <a:t>st</a:t>
            </a:r>
            <a:r>
              <a:rPr lang="en-US" dirty="0"/>
              <a:t>, 2026</a:t>
            </a:r>
          </a:p>
        </p:txBody>
      </p:sp>
      <p:sp>
        <p:nvSpPr>
          <p:cNvPr id="5" name="TextBox 4">
            <a:extLst>
              <a:ext uri="{FF2B5EF4-FFF2-40B4-BE49-F238E27FC236}">
                <a16:creationId xmlns:a16="http://schemas.microsoft.com/office/drawing/2014/main" id="{22A0E108-E55D-5BD9-336E-A4B2F4F8BD61}"/>
              </a:ext>
            </a:extLst>
          </p:cNvPr>
          <p:cNvSpPr txBox="1"/>
          <p:nvPr/>
        </p:nvSpPr>
        <p:spPr>
          <a:xfrm>
            <a:off x="411480" y="630654"/>
            <a:ext cx="11676888" cy="6227346"/>
          </a:xfrm>
          <a:prstGeom prst="rect">
            <a:avLst/>
          </a:prstGeom>
          <a:noFill/>
        </p:spPr>
        <p:txBody>
          <a:bodyPr wrap="square">
            <a:spAutoFit/>
          </a:bodyPr>
          <a:lstStyle/>
          <a:p>
            <a:pPr marL="0" marR="0" indent="0" algn="l" rtl="0">
              <a:spcAft>
                <a:spcPts val="750"/>
              </a:spcAft>
              <a:buNone/>
            </a:pPr>
            <a:r>
              <a:rPr lang="en-US" sz="1800" b="1" i="0" dirty="0">
                <a:solidFill>
                  <a:schemeClr val="tx1"/>
                </a:solidFill>
                <a:effectLst/>
                <a:latin typeface="+mn-lt"/>
              </a:rPr>
              <a:t>Zebra mussels confirmed in Sauer Lake in Becker County, Eleventh Crow Wing Lake in Hubbard County</a:t>
            </a:r>
          </a:p>
          <a:p>
            <a:pPr marL="0" marR="0" indent="0" algn="l" rtl="0">
              <a:spcAft>
                <a:spcPts val="750"/>
              </a:spcAft>
              <a:buNone/>
            </a:pPr>
            <a:r>
              <a:rPr lang="en-US" sz="1800" b="0" i="0" dirty="0">
                <a:solidFill>
                  <a:schemeClr val="tx1"/>
                </a:solidFill>
                <a:effectLst/>
                <a:latin typeface="+mn-lt"/>
              </a:rPr>
              <a:t>The Minnesota Department of Natural Resources has confirmed the presence of zebra mussels in Sauer Lake, near Detroit Lakes in Becker County, and </a:t>
            </a:r>
            <a:r>
              <a:rPr lang="en-US" sz="1800" b="0" i="0" dirty="0">
                <a:solidFill>
                  <a:schemeClr val="tx1"/>
                </a:solidFill>
                <a:effectLst/>
                <a:highlight>
                  <a:srgbClr val="FFFF00"/>
                </a:highlight>
                <a:latin typeface="+mn-lt"/>
              </a:rPr>
              <a:t>Eleventh Crow Wing Lake, near Akeley in Hubbard County</a:t>
            </a:r>
            <a:r>
              <a:rPr lang="en-US" sz="1800" b="0" i="0" dirty="0">
                <a:solidFill>
                  <a:schemeClr val="tx1"/>
                </a:solidFill>
                <a:effectLst/>
                <a:latin typeface="+mn-lt"/>
              </a:rPr>
              <a:t>.</a:t>
            </a:r>
          </a:p>
          <a:p>
            <a:pPr marL="0" marR="0" indent="0" algn="l" rtl="0">
              <a:spcAft>
                <a:spcPts val="750"/>
              </a:spcAft>
              <a:buNone/>
            </a:pPr>
            <a:r>
              <a:rPr lang="en-US" sz="1800" b="0" i="0" dirty="0">
                <a:solidFill>
                  <a:schemeClr val="tx1"/>
                </a:solidFill>
                <a:effectLst/>
                <a:latin typeface="+mn-lt"/>
              </a:rPr>
              <a:t>At Saurer Lake, a lake property owner contacted the DNR after finding zebra mussels attached to a boat being removed from the lake for the season. A DNR invasive species specialist found zebra mussels at the Sauer Lake public water access, about 300 feet from the location of the initial report.</a:t>
            </a:r>
          </a:p>
          <a:p>
            <a:pPr marL="0" marR="0" indent="0" algn="l" rtl="0">
              <a:spcAft>
                <a:spcPts val="750"/>
              </a:spcAft>
              <a:buNone/>
            </a:pPr>
            <a:r>
              <a:rPr lang="en-US" sz="1800" b="0" i="0" dirty="0">
                <a:solidFill>
                  <a:schemeClr val="tx1"/>
                </a:solidFill>
                <a:effectLst/>
                <a:highlight>
                  <a:srgbClr val="FFFF00"/>
                </a:highlight>
                <a:latin typeface="+mn-lt"/>
              </a:rPr>
              <a:t>At Eleventh Crow Wing Lake, it was Hubbard County staff that contacted the DNR after a county watercraft inspector found zebra mussels on a boat being removed from the lake for the season. DNR invasive species staff found additional zebra mussels at the public water access</a:t>
            </a:r>
            <a:r>
              <a:rPr lang="en-US" sz="1800" b="0" i="0" dirty="0">
                <a:solidFill>
                  <a:schemeClr val="tx1"/>
                </a:solidFill>
                <a:effectLst/>
                <a:latin typeface="+mn-lt"/>
              </a:rPr>
              <a:t>.</a:t>
            </a:r>
          </a:p>
          <a:p>
            <a:pPr marL="0" marR="0" indent="0" algn="l" rtl="0">
              <a:spcAft>
                <a:spcPts val="750"/>
              </a:spcAft>
              <a:buNone/>
            </a:pPr>
            <a:r>
              <a:rPr lang="en-US" sz="1800" b="0" i="0" dirty="0">
                <a:solidFill>
                  <a:schemeClr val="tx1"/>
                </a:solidFill>
                <a:effectLst/>
                <a:latin typeface="+mn-lt"/>
              </a:rPr>
              <a:t>Several new zebra mussel populations in Minnesota lakes in recent years were first reported by property owners and lake service providers as they removed docks, boats and boat lifts at the end of the season. It is a good reminder to carefully check boats and trailers, docks and lifts, and all other water-related equipment for invasive species when removing them for seasonal storage.</a:t>
            </a:r>
          </a:p>
          <a:p>
            <a:pPr marL="0" marR="0" indent="0" algn="l" rtl="0">
              <a:spcAft>
                <a:spcPts val="750"/>
              </a:spcAft>
              <a:buNone/>
            </a:pPr>
            <a:r>
              <a:rPr lang="en-US" sz="1800" b="0" i="0" dirty="0">
                <a:solidFill>
                  <a:schemeClr val="tx1"/>
                </a:solidFill>
                <a:effectLst/>
                <a:latin typeface="+mn-lt"/>
              </a:rPr>
              <a:t>Whether or not a lake has any invasive species, </a:t>
            </a:r>
            <a:r>
              <a:rPr lang="en-US" sz="1800" b="0" i="0" dirty="0">
                <a:solidFill>
                  <a:schemeClr val="tx1"/>
                </a:solidFill>
                <a:effectLst/>
                <a:highlight>
                  <a:srgbClr val="FFFF00"/>
                </a:highlight>
                <a:latin typeface="+mn-lt"/>
              </a:rPr>
              <a:t>Minnesota law requires people to</a:t>
            </a:r>
            <a:r>
              <a:rPr lang="en-US" sz="1800" b="0" i="0" dirty="0">
                <a:solidFill>
                  <a:schemeClr val="tx1"/>
                </a:solidFill>
                <a:effectLst/>
                <a:latin typeface="+mn-lt"/>
              </a:rPr>
              <a:t>:</a:t>
            </a:r>
          </a:p>
          <a:p>
            <a:pPr marL="342900" marR="0" lvl="0" indent="-342900" algn="l" rtl="0">
              <a:spcAft>
                <a:spcPts val="525"/>
              </a:spcAft>
              <a:buFont typeface="Arial" panose="020B0604020202020204" pitchFamily="34" charset="0"/>
              <a:buChar char="•"/>
            </a:pPr>
            <a:r>
              <a:rPr lang="en-US" sz="1800" b="1" i="0" dirty="0">
                <a:solidFill>
                  <a:schemeClr val="tx1"/>
                </a:solidFill>
                <a:effectLst/>
                <a:latin typeface="+mn-lt"/>
              </a:rPr>
              <a:t>Clean</a:t>
            </a:r>
            <a:r>
              <a:rPr lang="en-US" sz="1800" b="0" i="0" dirty="0">
                <a:solidFill>
                  <a:schemeClr val="tx1"/>
                </a:solidFill>
                <a:effectLst/>
                <a:latin typeface="+mn-lt"/>
              </a:rPr>
              <a:t> watercraft, trailers and equipment to remove aquatic plants and prohibited invasive species.</a:t>
            </a:r>
          </a:p>
          <a:p>
            <a:pPr marL="342900" marR="0" lvl="0" indent="-342900" algn="l" rtl="0">
              <a:spcAft>
                <a:spcPts val="525"/>
              </a:spcAft>
              <a:buFont typeface="Arial" panose="020B0604020202020204" pitchFamily="34" charset="0"/>
              <a:buChar char="•"/>
            </a:pPr>
            <a:r>
              <a:rPr lang="en-US" sz="1800" b="1" i="0" dirty="0">
                <a:solidFill>
                  <a:schemeClr val="tx1"/>
                </a:solidFill>
                <a:effectLst/>
                <a:latin typeface="+mn-lt"/>
              </a:rPr>
              <a:t>Drain</a:t>
            </a:r>
            <a:r>
              <a:rPr lang="en-US" sz="1800" b="0" i="0" dirty="0">
                <a:solidFill>
                  <a:schemeClr val="tx1"/>
                </a:solidFill>
                <a:effectLst/>
                <a:latin typeface="+mn-lt"/>
              </a:rPr>
              <a:t> all water and leave drain plugs out during transport.</a:t>
            </a:r>
          </a:p>
          <a:p>
            <a:pPr marL="342900" marR="0" lvl="0" indent="-342900" algn="l" rtl="0">
              <a:spcAft>
                <a:spcPts val="525"/>
              </a:spcAft>
              <a:buFont typeface="Arial" panose="020B0604020202020204" pitchFamily="34" charset="0"/>
              <a:buChar char="•"/>
            </a:pPr>
            <a:r>
              <a:rPr lang="en-US" sz="1800" b="1" i="0" dirty="0">
                <a:solidFill>
                  <a:schemeClr val="tx1"/>
                </a:solidFill>
                <a:effectLst/>
                <a:latin typeface="+mn-lt"/>
              </a:rPr>
              <a:t>Dispose</a:t>
            </a:r>
            <a:r>
              <a:rPr lang="en-US" sz="1800" b="0" i="0" dirty="0">
                <a:solidFill>
                  <a:schemeClr val="tx1"/>
                </a:solidFill>
                <a:effectLst/>
                <a:latin typeface="+mn-lt"/>
              </a:rPr>
              <a:t> of unwanted bait in the trash.</a:t>
            </a:r>
          </a:p>
          <a:p>
            <a:pPr marL="342900" marR="0" lvl="0" indent="-342900" algn="l" rtl="0">
              <a:spcAft>
                <a:spcPts val="525"/>
              </a:spcAft>
              <a:buFont typeface="Arial" panose="020B0604020202020204" pitchFamily="34" charset="0"/>
              <a:buChar char="•"/>
            </a:pPr>
            <a:r>
              <a:rPr lang="en-US" sz="1800" b="1" i="0" dirty="0">
                <a:solidFill>
                  <a:schemeClr val="tx1"/>
                </a:solidFill>
                <a:effectLst/>
                <a:latin typeface="+mn-lt"/>
              </a:rPr>
              <a:t>Never release</a:t>
            </a:r>
            <a:r>
              <a:rPr lang="en-US" sz="1800" b="0" i="0" dirty="0">
                <a:solidFill>
                  <a:schemeClr val="tx1"/>
                </a:solidFill>
                <a:effectLst/>
                <a:latin typeface="+mn-lt"/>
              </a:rPr>
              <a:t> bait, plants or aquarium pets into Minnesota waters.</a:t>
            </a:r>
          </a:p>
          <a:p>
            <a:pPr marL="342900" marR="0" lvl="0" indent="-342900" algn="l" rtl="0">
              <a:spcAft>
                <a:spcPts val="525"/>
              </a:spcAft>
              <a:buFont typeface="Arial" panose="020B0604020202020204" pitchFamily="34" charset="0"/>
              <a:buChar char="•"/>
            </a:pPr>
            <a:r>
              <a:rPr lang="en-US" sz="1800" b="1" i="0" dirty="0">
                <a:solidFill>
                  <a:schemeClr val="tx1"/>
                </a:solidFill>
                <a:effectLst/>
                <a:latin typeface="+mn-lt"/>
              </a:rPr>
              <a:t>Dry docks, lifts and rafts for 21 days </a:t>
            </a:r>
            <a:r>
              <a:rPr lang="en-US" sz="1800" b="0" i="0" dirty="0">
                <a:solidFill>
                  <a:schemeClr val="tx1"/>
                </a:solidFill>
                <a:effectLst/>
                <a:latin typeface="+mn-lt"/>
              </a:rPr>
              <a:t>before moving them from one water body to another.</a:t>
            </a:r>
            <a:endParaRPr lang="en-US" sz="1200" b="0" i="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54228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CB012B-EAFD-2E6D-7CA9-CDD1CAE421E4}"/>
              </a:ext>
            </a:extLst>
          </p:cNvPr>
          <p:cNvSpPr>
            <a:spLocks noGrp="1"/>
          </p:cNvSpPr>
          <p:nvPr>
            <p:ph type="title"/>
          </p:nvPr>
        </p:nvSpPr>
        <p:spPr>
          <a:xfrm>
            <a:off x="838201" y="345810"/>
            <a:ext cx="4960945" cy="1325563"/>
          </a:xfrm>
        </p:spPr>
        <p:txBody>
          <a:bodyPr>
            <a:normAutofit/>
          </a:bodyPr>
          <a:lstStyle/>
          <a:p>
            <a:r>
              <a:rPr lang="en-US" dirty="0"/>
              <a:t>What are Zebra Mussels?</a:t>
            </a:r>
          </a:p>
        </p:txBody>
      </p:sp>
      <p:sp>
        <p:nvSpPr>
          <p:cNvPr id="3" name="Content Placeholder 2">
            <a:extLst>
              <a:ext uri="{FF2B5EF4-FFF2-40B4-BE49-F238E27FC236}">
                <a16:creationId xmlns:a16="http://schemas.microsoft.com/office/drawing/2014/main" id="{4E4F81EC-E2B8-A2F2-8C60-1E1F3244020F}"/>
              </a:ext>
            </a:extLst>
          </p:cNvPr>
          <p:cNvSpPr>
            <a:spLocks noGrp="1"/>
          </p:cNvSpPr>
          <p:nvPr>
            <p:ph idx="1"/>
          </p:nvPr>
        </p:nvSpPr>
        <p:spPr>
          <a:xfrm>
            <a:off x="0" y="1671373"/>
            <a:ext cx="4933462" cy="5179227"/>
          </a:xfrm>
        </p:spPr>
        <p:txBody>
          <a:bodyPr>
            <a:normAutofit lnSpcReduction="10000"/>
          </a:bodyPr>
          <a:lstStyle/>
          <a:p>
            <a:r>
              <a:rPr lang="en-US" sz="1900" dirty="0"/>
              <a:t>How did they get here?</a:t>
            </a:r>
          </a:p>
          <a:p>
            <a:pPr lvl="1"/>
            <a:r>
              <a:rPr lang="en-US" sz="1750" dirty="0"/>
              <a:t>Native in freshwater basins in Eastern Europe/Western Russia (Black and Caspian Seas), they were introduced to the United States via ballast from transoceanic cargo ships.  First found in Lake St Clair in MI, connected to Lake Huron and Lake Erie.  After infesting all 5 Great Lakes it quickly spread to rivers and other lakes</a:t>
            </a:r>
          </a:p>
          <a:p>
            <a:r>
              <a:rPr lang="en-US" sz="2100" dirty="0"/>
              <a:t>How do they impact our lake?</a:t>
            </a:r>
          </a:p>
          <a:p>
            <a:pPr lvl="1"/>
            <a:r>
              <a:rPr lang="en-US" sz="1700" dirty="0"/>
              <a:t>Filter out plankton which changes food chain; increased water clarity; can increase phosphorus with excrement</a:t>
            </a:r>
          </a:p>
          <a:p>
            <a:pPr lvl="1"/>
            <a:r>
              <a:rPr lang="en-US" sz="1700" dirty="0"/>
              <a:t>Can cause plant growth in deeper water due to improved clarity</a:t>
            </a:r>
          </a:p>
          <a:p>
            <a:pPr lvl="1"/>
            <a:r>
              <a:rPr lang="en-US" sz="1700" dirty="0"/>
              <a:t>Attaches to rocks and hard surfaces such as boats, propellers, ladders, swim platforms, lifts, and docks</a:t>
            </a:r>
          </a:p>
          <a:p>
            <a:pPr lvl="1"/>
            <a:r>
              <a:rPr lang="en-US" sz="1700" dirty="0"/>
              <a:t>Can be a nuisance as dead mussel shells are sharp; harder to walk on beach areas</a:t>
            </a:r>
          </a:p>
          <a:p>
            <a:pPr lvl="1"/>
            <a:endParaRPr lang="en-US" sz="1700" dirty="0"/>
          </a:p>
          <a:p>
            <a:pPr marL="0" indent="0">
              <a:buNone/>
            </a:pPr>
            <a:endParaRPr lang="en-US" sz="1700" dirty="0"/>
          </a:p>
          <a:p>
            <a:endParaRPr lang="en-US" sz="1700" dirty="0"/>
          </a:p>
          <a:p>
            <a:pPr marL="0" indent="0">
              <a:buNone/>
            </a:pPr>
            <a:endParaRPr lang="en-US" sz="1700" dirty="0"/>
          </a:p>
        </p:txBody>
      </p:sp>
      <p:pic>
        <p:nvPicPr>
          <p:cNvPr id="5" name="Picture 4" descr="Zebra Mussel Prevention | Cordry-Sweetwater Conservancy District">
            <a:extLst>
              <a:ext uri="{FF2B5EF4-FFF2-40B4-BE49-F238E27FC236}">
                <a16:creationId xmlns:a16="http://schemas.microsoft.com/office/drawing/2014/main" id="{3BCA1586-05BC-676D-8FCF-419AD1C7FDA7}"/>
              </a:ext>
            </a:extLst>
          </p:cNvPr>
          <p:cNvPicPr>
            <a:picLocks noChangeAspect="1"/>
          </p:cNvPicPr>
          <p:nvPr/>
        </p:nvPicPr>
        <p:blipFill>
          <a:blip r:embed="rId2"/>
          <a:srcRect l="7352" r="18091" b="-1"/>
          <a:stretch>
            <a:fillRect/>
          </a:stretch>
        </p:blipFill>
        <p:spPr>
          <a:xfrm>
            <a:off x="6094476" y="31474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3" name="Arc 1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4" name="Picture 3" descr="Moss balls to pontoons: Efforts to combat zebra mussels range from  aquariums to lakes">
            <a:extLst>
              <a:ext uri="{FF2B5EF4-FFF2-40B4-BE49-F238E27FC236}">
                <a16:creationId xmlns:a16="http://schemas.microsoft.com/office/drawing/2014/main" id="{E6326223-AF27-2312-BB25-289884E33C51}"/>
              </a:ext>
            </a:extLst>
          </p:cNvPr>
          <p:cNvPicPr>
            <a:picLocks noChangeAspect="1"/>
          </p:cNvPicPr>
          <p:nvPr/>
        </p:nvPicPr>
        <p:blipFill>
          <a:blip r:embed="rId3"/>
          <a:srcRect l="9345" r="2900" b="-4"/>
          <a:stretch>
            <a:fillRect/>
          </a:stretch>
        </p:blipFill>
        <p:spPr>
          <a:xfrm>
            <a:off x="6358604" y="-13107"/>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6" name="Picture 5" descr="Invasive Zebra Mussels - Bayport Marina Association">
            <a:extLst>
              <a:ext uri="{FF2B5EF4-FFF2-40B4-BE49-F238E27FC236}">
                <a16:creationId xmlns:a16="http://schemas.microsoft.com/office/drawing/2014/main" id="{E08B55AE-9C90-F818-AA90-7B4C00FC9B49}"/>
              </a:ext>
            </a:extLst>
          </p:cNvPr>
          <p:cNvPicPr>
            <a:picLocks noChangeAspect="1"/>
          </p:cNvPicPr>
          <p:nvPr/>
        </p:nvPicPr>
        <p:blipFill>
          <a:blip r:embed="rId4"/>
          <a:srcRect l="18918" r="30251" b="-3"/>
          <a:stretch>
            <a:fillRect/>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330912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FEA20E-559F-C3F7-8639-355CBA65C8F2}"/>
              </a:ext>
            </a:extLst>
          </p:cNvPr>
          <p:cNvPicPr>
            <a:picLocks noChangeAspect="1"/>
          </p:cNvPicPr>
          <p:nvPr/>
        </p:nvPicPr>
        <p:blipFill>
          <a:blip r:embed="rId2"/>
          <a:stretch>
            <a:fillRect/>
          </a:stretch>
        </p:blipFill>
        <p:spPr>
          <a:xfrm>
            <a:off x="6701884" y="209321"/>
            <a:ext cx="4391838" cy="6351336"/>
          </a:xfrm>
          <a:prstGeom prst="rect">
            <a:avLst/>
          </a:prstGeom>
        </p:spPr>
      </p:pic>
      <p:sp>
        <p:nvSpPr>
          <p:cNvPr id="2" name="Title 1">
            <a:extLst>
              <a:ext uri="{FF2B5EF4-FFF2-40B4-BE49-F238E27FC236}">
                <a16:creationId xmlns:a16="http://schemas.microsoft.com/office/drawing/2014/main" id="{1ADDFC84-0FD5-054A-A47E-0CBF25479A03}"/>
              </a:ext>
            </a:extLst>
          </p:cNvPr>
          <p:cNvSpPr>
            <a:spLocks noGrp="1"/>
          </p:cNvSpPr>
          <p:nvPr>
            <p:ph type="title"/>
          </p:nvPr>
        </p:nvSpPr>
        <p:spPr/>
        <p:txBody>
          <a:bodyPr/>
          <a:lstStyle/>
          <a:p>
            <a:r>
              <a:rPr lang="en-US" dirty="0"/>
              <a:t>But How Did They Get in 11</a:t>
            </a:r>
            <a:r>
              <a:rPr lang="en-US" baseline="30000" dirty="0"/>
              <a:t>th</a:t>
            </a:r>
            <a:r>
              <a:rPr lang="en-US" dirty="0"/>
              <a:t> Crow Wing?</a:t>
            </a:r>
          </a:p>
        </p:txBody>
      </p:sp>
      <p:sp>
        <p:nvSpPr>
          <p:cNvPr id="3" name="Content Placeholder 2">
            <a:extLst>
              <a:ext uri="{FF2B5EF4-FFF2-40B4-BE49-F238E27FC236}">
                <a16:creationId xmlns:a16="http://schemas.microsoft.com/office/drawing/2014/main" id="{89E6626A-5C41-8187-A0D9-7B82E78CAFA9}"/>
              </a:ext>
            </a:extLst>
          </p:cNvPr>
          <p:cNvSpPr>
            <a:spLocks noGrp="1"/>
          </p:cNvSpPr>
          <p:nvPr>
            <p:ph idx="1"/>
          </p:nvPr>
        </p:nvSpPr>
        <p:spPr/>
        <p:txBody>
          <a:bodyPr/>
          <a:lstStyle/>
          <a:p>
            <a:r>
              <a:rPr lang="en-US" dirty="0"/>
              <a:t>Impossible to say.  Likely came on a boat, trailer, or lakeshore equipment (dock/lift).  Bilge and livewell areas are prime suspects as they could contain the microscopic veligers (baby ZM’s)</a:t>
            </a:r>
          </a:p>
          <a:p>
            <a:endParaRPr lang="en-US" dirty="0"/>
          </a:p>
          <a:p>
            <a:r>
              <a:rPr lang="en-US" dirty="0"/>
              <a:t>Here is an animation of the progression of Zebra Mussels starting from introduction in the United States, and the march across area lakes which includes anchor lakes (large lakes that draw anglers/boaters) and lakes infested within Hubbard County</a:t>
            </a:r>
          </a:p>
        </p:txBody>
      </p:sp>
      <p:pic>
        <p:nvPicPr>
          <p:cNvPr id="5" name="Picture 4">
            <a:extLst>
              <a:ext uri="{FF2B5EF4-FFF2-40B4-BE49-F238E27FC236}">
                <a16:creationId xmlns:a16="http://schemas.microsoft.com/office/drawing/2014/main" id="{022F4E0F-CDBC-2A5E-A3E7-96389C539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583" y="497538"/>
            <a:ext cx="10994834" cy="6184594"/>
          </a:xfrm>
          <a:prstGeom prst="rect">
            <a:avLst/>
          </a:prstGeom>
          <a:effectLst>
            <a:softEdge rad="114300"/>
          </a:effectLst>
        </p:spPr>
      </p:pic>
    </p:spTree>
    <p:extLst>
      <p:ext uri="{BB962C8B-B14F-4D97-AF65-F5344CB8AC3E}">
        <p14:creationId xmlns:p14="http://schemas.microsoft.com/office/powerpoint/2010/main" val="270467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animEffect transition="out"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set>
                                      <p:cBhvr>
                                        <p:cTn id="21" dur="1" fill="hold">
                                          <p:stCondLst>
                                            <p:cond delay="0"/>
                                          </p:stCondLst>
                                        </p:cTn>
                                        <p:tgtEl>
                                          <p:spTgt spid="4"/>
                                        </p:tgtEl>
                                        <p:attrNameLst>
                                          <p:attrName>style.visibility</p:attrName>
                                        </p:attrNameLst>
                                      </p:cBhvr>
                                      <p:to>
                                        <p:strVal val="hidden"/>
                                      </p:to>
                                    </p:set>
                                    <p:animEffect transition="out"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9C09-9C8C-EBA2-34B2-43E916FCBA96}"/>
              </a:ext>
            </a:extLst>
          </p:cNvPr>
          <p:cNvSpPr>
            <a:spLocks noGrp="1"/>
          </p:cNvSpPr>
          <p:nvPr>
            <p:ph type="title"/>
          </p:nvPr>
        </p:nvSpPr>
        <p:spPr>
          <a:xfrm>
            <a:off x="463627" y="243939"/>
            <a:ext cx="10515600" cy="1325563"/>
          </a:xfrm>
        </p:spPr>
        <p:txBody>
          <a:bodyPr/>
          <a:lstStyle/>
          <a:p>
            <a:r>
              <a:rPr lang="en-US" dirty="0"/>
              <a:t>Dr Bruce Carlson Article</a:t>
            </a:r>
          </a:p>
        </p:txBody>
      </p:sp>
      <p:sp>
        <p:nvSpPr>
          <p:cNvPr id="3" name="Content Placeholder 2">
            <a:extLst>
              <a:ext uri="{FF2B5EF4-FFF2-40B4-BE49-F238E27FC236}">
                <a16:creationId xmlns:a16="http://schemas.microsoft.com/office/drawing/2014/main" id="{D0712968-79E7-589C-263D-E7FC4448051D}"/>
              </a:ext>
            </a:extLst>
          </p:cNvPr>
          <p:cNvSpPr>
            <a:spLocks noGrp="1"/>
          </p:cNvSpPr>
          <p:nvPr>
            <p:ph idx="1"/>
          </p:nvPr>
        </p:nvSpPr>
        <p:spPr>
          <a:xfrm>
            <a:off x="838200" y="1311007"/>
            <a:ext cx="10515600" cy="4865956"/>
          </a:xfrm>
        </p:spPr>
        <p:txBody>
          <a:bodyPr>
            <a:normAutofit fontScale="92500"/>
          </a:bodyPr>
          <a:lstStyle/>
          <a:p>
            <a:r>
              <a:rPr lang="en-US" dirty="0"/>
              <a:t>You can find and read his article by searching for “zebra mussel Dr Bruce Carlson”</a:t>
            </a:r>
          </a:p>
          <a:p>
            <a:pPr lvl="1"/>
            <a:endParaRPr lang="en-US" dirty="0"/>
          </a:p>
          <a:p>
            <a:pPr lvl="1"/>
            <a:r>
              <a:rPr lang="en-US" dirty="0"/>
              <a:t>Academic who studied in Minnesota, earning various degrees including a PhD-MD from Univ of Minnesota studying limb regeneration in salamanders</a:t>
            </a:r>
          </a:p>
          <a:p>
            <a:pPr lvl="1"/>
            <a:endParaRPr lang="en-US" dirty="0"/>
          </a:p>
          <a:p>
            <a:pPr lvl="1"/>
            <a:r>
              <a:rPr lang="en-US" dirty="0"/>
              <a:t>Summer home on nearby Ten Mile Lake in Hackensack</a:t>
            </a:r>
          </a:p>
          <a:p>
            <a:pPr lvl="1"/>
            <a:endParaRPr lang="en-US" dirty="0"/>
          </a:p>
          <a:p>
            <a:pPr lvl="1"/>
            <a:r>
              <a:rPr lang="en-US" dirty="0"/>
              <a:t>Since retirement in 2006, Bruce has reverted to his scientific childhood and has again taken up work on fish and lake biology. In addition to weekly collections of data about the lake by his cabin, he has directed a ten-year study on the growth of northern pike on a nearby lake and has spent hundreds of hours taking underwater videos in northern lakes. This activity has led to his writing two popular books on lake biology and one on aquatic invasive species.</a:t>
            </a:r>
          </a:p>
        </p:txBody>
      </p:sp>
    </p:spTree>
    <p:extLst>
      <p:ext uri="{BB962C8B-B14F-4D97-AF65-F5344CB8AC3E}">
        <p14:creationId xmlns:p14="http://schemas.microsoft.com/office/powerpoint/2010/main" val="3612364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DAD793-40D1-B9C2-4EBB-F0F5C59162E0}"/>
              </a:ext>
            </a:extLst>
          </p:cNvPr>
          <p:cNvPicPr>
            <a:picLocks noChangeAspect="1"/>
          </p:cNvPicPr>
          <p:nvPr/>
        </p:nvPicPr>
        <p:blipFill>
          <a:blip r:embed="rId2"/>
          <a:stretch>
            <a:fillRect/>
          </a:stretch>
        </p:blipFill>
        <p:spPr>
          <a:xfrm>
            <a:off x="348930" y="1299865"/>
            <a:ext cx="9833865" cy="5123237"/>
          </a:xfrm>
          <a:prstGeom prst="rect">
            <a:avLst/>
          </a:prstGeom>
        </p:spPr>
      </p:pic>
      <p:pic>
        <p:nvPicPr>
          <p:cNvPr id="5" name="Picture 4">
            <a:extLst>
              <a:ext uri="{FF2B5EF4-FFF2-40B4-BE49-F238E27FC236}">
                <a16:creationId xmlns:a16="http://schemas.microsoft.com/office/drawing/2014/main" id="{EE743A03-9E2F-16A3-75ED-29BF4D2DD7D1}"/>
              </a:ext>
            </a:extLst>
          </p:cNvPr>
          <p:cNvPicPr>
            <a:picLocks noChangeAspect="1"/>
          </p:cNvPicPr>
          <p:nvPr/>
        </p:nvPicPr>
        <p:blipFill>
          <a:blip r:embed="rId3"/>
          <a:stretch>
            <a:fillRect/>
          </a:stretch>
        </p:blipFill>
        <p:spPr>
          <a:xfrm>
            <a:off x="-18277" y="1086779"/>
            <a:ext cx="11564643" cy="2081376"/>
          </a:xfrm>
          <a:prstGeom prst="rect">
            <a:avLst/>
          </a:prstGeom>
        </p:spPr>
      </p:pic>
      <p:sp>
        <p:nvSpPr>
          <p:cNvPr id="2" name="Title 1">
            <a:extLst>
              <a:ext uri="{FF2B5EF4-FFF2-40B4-BE49-F238E27FC236}">
                <a16:creationId xmlns:a16="http://schemas.microsoft.com/office/drawing/2014/main" id="{EE8F83D3-C5CE-3882-E3DD-1BA4347B48D1}"/>
              </a:ext>
            </a:extLst>
          </p:cNvPr>
          <p:cNvSpPr>
            <a:spLocks noGrp="1"/>
          </p:cNvSpPr>
          <p:nvPr>
            <p:ph type="title"/>
          </p:nvPr>
        </p:nvSpPr>
        <p:spPr>
          <a:xfrm>
            <a:off x="473426" y="195576"/>
            <a:ext cx="10515600" cy="1325563"/>
          </a:xfrm>
        </p:spPr>
        <p:txBody>
          <a:bodyPr/>
          <a:lstStyle/>
          <a:p>
            <a:r>
              <a:rPr lang="en-US"/>
              <a:t>Excerpts from his Article</a:t>
            </a:r>
          </a:p>
        </p:txBody>
      </p:sp>
      <p:pic>
        <p:nvPicPr>
          <p:cNvPr id="9" name="Picture 8">
            <a:extLst>
              <a:ext uri="{FF2B5EF4-FFF2-40B4-BE49-F238E27FC236}">
                <a16:creationId xmlns:a16="http://schemas.microsoft.com/office/drawing/2014/main" id="{0C347C11-83C7-8B45-77FF-54BF9DDDFDEC}"/>
              </a:ext>
            </a:extLst>
          </p:cNvPr>
          <p:cNvPicPr>
            <a:picLocks noChangeAspect="1"/>
          </p:cNvPicPr>
          <p:nvPr/>
        </p:nvPicPr>
        <p:blipFill>
          <a:blip r:embed="rId4"/>
          <a:stretch>
            <a:fillRect/>
          </a:stretch>
        </p:blipFill>
        <p:spPr>
          <a:xfrm>
            <a:off x="153931" y="4488387"/>
            <a:ext cx="10360911" cy="2250777"/>
          </a:xfrm>
          <a:prstGeom prst="rect">
            <a:avLst/>
          </a:prstGeom>
        </p:spPr>
      </p:pic>
      <p:pic>
        <p:nvPicPr>
          <p:cNvPr id="11" name="Picture 10">
            <a:extLst>
              <a:ext uri="{FF2B5EF4-FFF2-40B4-BE49-F238E27FC236}">
                <a16:creationId xmlns:a16="http://schemas.microsoft.com/office/drawing/2014/main" id="{A45255FB-7841-FCAD-8202-82DEEE023F56}"/>
              </a:ext>
            </a:extLst>
          </p:cNvPr>
          <p:cNvPicPr>
            <a:picLocks noChangeAspect="1"/>
          </p:cNvPicPr>
          <p:nvPr/>
        </p:nvPicPr>
        <p:blipFill>
          <a:blip r:embed="rId5"/>
          <a:stretch>
            <a:fillRect/>
          </a:stretch>
        </p:blipFill>
        <p:spPr>
          <a:xfrm>
            <a:off x="2102712" y="1279919"/>
            <a:ext cx="9443654" cy="4861858"/>
          </a:xfrm>
          <a:prstGeom prst="rect">
            <a:avLst/>
          </a:prstGeom>
        </p:spPr>
      </p:pic>
    </p:spTree>
    <p:extLst>
      <p:ext uri="{BB962C8B-B14F-4D97-AF65-F5344CB8AC3E}">
        <p14:creationId xmlns:p14="http://schemas.microsoft.com/office/powerpoint/2010/main" val="94356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animEffect transition="out"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set>
                                      <p:cBhvr>
                                        <p:cTn id="21" dur="1" fill="hold">
                                          <p:stCondLst>
                                            <p:cond delay="0"/>
                                          </p:stCondLst>
                                        </p:cTn>
                                        <p:tgtEl>
                                          <p:spTgt spid="4"/>
                                        </p:tgtEl>
                                        <p:attrNameLst>
                                          <p:attrName>style.visibility</p:attrName>
                                        </p:attrNameLst>
                                      </p:cBhvr>
                                      <p:to>
                                        <p:strVal val="hidden"/>
                                      </p:to>
                                    </p:set>
                                    <p:animEffect transition="out"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set>
                                      <p:cBhvr>
                                        <p:cTn id="31" dur="1" fill="hold">
                                          <p:stCondLst>
                                            <p:cond delay="0"/>
                                          </p:stCondLst>
                                        </p:cTn>
                                        <p:tgtEl>
                                          <p:spTgt spid="9"/>
                                        </p:tgtEl>
                                        <p:attrNameLst>
                                          <p:attrName>style.visibility</p:attrName>
                                        </p:attrNameLst>
                                      </p:cBhvr>
                                      <p:to>
                                        <p:strVal val="hidden"/>
                                      </p:to>
                                    </p:set>
                                    <p:animEffect transition="out"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set>
                                      <p:cBhvr>
                                        <p:cTn id="41" dur="1" fill="hold">
                                          <p:stCondLst>
                                            <p:cond delay="0"/>
                                          </p:stCondLst>
                                        </p:cTn>
                                        <p:tgtEl>
                                          <p:spTgt spid="11"/>
                                        </p:tgtEl>
                                        <p:attrNameLst>
                                          <p:attrName>style.visibility</p:attrName>
                                        </p:attrNameLst>
                                      </p:cBhvr>
                                      <p:to>
                                        <p:strVal val="hidden"/>
                                      </p:to>
                                    </p:set>
                                    <p:animEffect transition="out"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ED4BD-CD8E-80D2-5919-D663C6888BA3}"/>
              </a:ext>
            </a:extLst>
          </p:cNvPr>
          <p:cNvSpPr>
            <a:spLocks noGrp="1"/>
          </p:cNvSpPr>
          <p:nvPr>
            <p:ph type="title"/>
          </p:nvPr>
        </p:nvSpPr>
        <p:spPr/>
        <p:txBody>
          <a:bodyPr/>
          <a:lstStyle/>
          <a:p>
            <a:r>
              <a:rPr lang="en-US" dirty="0"/>
              <a:t>Excerpts, Part 2</a:t>
            </a:r>
          </a:p>
        </p:txBody>
      </p:sp>
      <p:pic>
        <p:nvPicPr>
          <p:cNvPr id="5" name="Picture 4">
            <a:extLst>
              <a:ext uri="{FF2B5EF4-FFF2-40B4-BE49-F238E27FC236}">
                <a16:creationId xmlns:a16="http://schemas.microsoft.com/office/drawing/2014/main" id="{31B0A545-67B1-1396-F82A-C854F59A9E2C}"/>
              </a:ext>
            </a:extLst>
          </p:cNvPr>
          <p:cNvPicPr>
            <a:picLocks noChangeAspect="1"/>
          </p:cNvPicPr>
          <p:nvPr/>
        </p:nvPicPr>
        <p:blipFill>
          <a:blip r:embed="rId2"/>
          <a:stretch>
            <a:fillRect/>
          </a:stretch>
        </p:blipFill>
        <p:spPr>
          <a:xfrm>
            <a:off x="112812" y="1423189"/>
            <a:ext cx="8525835" cy="5069685"/>
          </a:xfrm>
          <a:prstGeom prst="rect">
            <a:avLst/>
          </a:prstGeom>
        </p:spPr>
      </p:pic>
      <p:pic>
        <p:nvPicPr>
          <p:cNvPr id="7" name="Picture 6">
            <a:extLst>
              <a:ext uri="{FF2B5EF4-FFF2-40B4-BE49-F238E27FC236}">
                <a16:creationId xmlns:a16="http://schemas.microsoft.com/office/drawing/2014/main" id="{BF1394CA-0EF7-1CAD-37F3-FE5D0DAEC1B1}"/>
              </a:ext>
            </a:extLst>
          </p:cNvPr>
          <p:cNvPicPr>
            <a:picLocks noChangeAspect="1"/>
          </p:cNvPicPr>
          <p:nvPr/>
        </p:nvPicPr>
        <p:blipFill>
          <a:blip r:embed="rId3"/>
          <a:stretch>
            <a:fillRect/>
          </a:stretch>
        </p:blipFill>
        <p:spPr>
          <a:xfrm>
            <a:off x="1415039" y="1304637"/>
            <a:ext cx="10235689" cy="2888229"/>
          </a:xfrm>
          <a:prstGeom prst="rect">
            <a:avLst/>
          </a:prstGeom>
        </p:spPr>
      </p:pic>
      <p:pic>
        <p:nvPicPr>
          <p:cNvPr id="9" name="Picture 8">
            <a:extLst>
              <a:ext uri="{FF2B5EF4-FFF2-40B4-BE49-F238E27FC236}">
                <a16:creationId xmlns:a16="http://schemas.microsoft.com/office/drawing/2014/main" id="{11E45515-9C08-C21C-9BA2-A44B0B9A3AD0}"/>
              </a:ext>
            </a:extLst>
          </p:cNvPr>
          <p:cNvPicPr>
            <a:picLocks noChangeAspect="1"/>
          </p:cNvPicPr>
          <p:nvPr/>
        </p:nvPicPr>
        <p:blipFill>
          <a:blip r:embed="rId4"/>
          <a:stretch>
            <a:fillRect/>
          </a:stretch>
        </p:blipFill>
        <p:spPr>
          <a:xfrm>
            <a:off x="621991" y="2427797"/>
            <a:ext cx="11570009" cy="4430203"/>
          </a:xfrm>
          <a:prstGeom prst="rect">
            <a:avLst/>
          </a:prstGeom>
        </p:spPr>
      </p:pic>
    </p:spTree>
    <p:extLst>
      <p:ext uri="{BB962C8B-B14F-4D97-AF65-F5344CB8AC3E}">
        <p14:creationId xmlns:p14="http://schemas.microsoft.com/office/powerpoint/2010/main" val="175650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animEffect transition="out"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set>
                                      <p:cBhvr>
                                        <p:cTn id="21" dur="1" fill="hold">
                                          <p:stCondLst>
                                            <p:cond delay="0"/>
                                          </p:stCondLst>
                                        </p:cTn>
                                        <p:tgtEl>
                                          <p:spTgt spid="7"/>
                                        </p:tgtEl>
                                        <p:attrNameLst>
                                          <p:attrName>style.visibility</p:attrName>
                                        </p:attrNameLst>
                                      </p:cBhvr>
                                      <p:to>
                                        <p:strVal val="hidden"/>
                                      </p:to>
                                    </p:set>
                                    <p:animEffect transition="out"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set>
                                      <p:cBhvr>
                                        <p:cTn id="31" dur="1" fill="hold">
                                          <p:stCondLst>
                                            <p:cond delay="0"/>
                                          </p:stCondLst>
                                        </p:cTn>
                                        <p:tgtEl>
                                          <p:spTgt spid="9"/>
                                        </p:tgtEl>
                                        <p:attrNameLst>
                                          <p:attrName>style.visibility</p:attrName>
                                        </p:attrNameLst>
                                      </p:cBhvr>
                                      <p:to>
                                        <p:strVal val="hidden"/>
                                      </p:to>
                                    </p:set>
                                    <p:animEffect transition="out"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4B241-0FF7-0B8C-FDCD-9BB19C51C38F}"/>
              </a:ext>
            </a:extLst>
          </p:cNvPr>
          <p:cNvSpPr>
            <a:spLocks noGrp="1"/>
          </p:cNvSpPr>
          <p:nvPr>
            <p:ph type="title"/>
          </p:nvPr>
        </p:nvSpPr>
        <p:spPr>
          <a:xfrm>
            <a:off x="638175" y="241300"/>
            <a:ext cx="10515600" cy="1325563"/>
          </a:xfrm>
        </p:spPr>
        <p:txBody>
          <a:bodyPr/>
          <a:lstStyle/>
          <a:p>
            <a:r>
              <a:rPr lang="en-US" dirty="0"/>
              <a:t>Treatment Options</a:t>
            </a:r>
          </a:p>
        </p:txBody>
      </p:sp>
      <p:sp>
        <p:nvSpPr>
          <p:cNvPr id="3" name="Content Placeholder 2">
            <a:extLst>
              <a:ext uri="{FF2B5EF4-FFF2-40B4-BE49-F238E27FC236}">
                <a16:creationId xmlns:a16="http://schemas.microsoft.com/office/drawing/2014/main" id="{2F37E92E-B1EB-6342-7314-ECAF5E0781CA}"/>
              </a:ext>
            </a:extLst>
          </p:cNvPr>
          <p:cNvSpPr>
            <a:spLocks noGrp="1"/>
          </p:cNvSpPr>
          <p:nvPr>
            <p:ph idx="1"/>
          </p:nvPr>
        </p:nvSpPr>
        <p:spPr/>
        <p:txBody>
          <a:bodyPr>
            <a:normAutofit lnSpcReduction="10000"/>
          </a:bodyPr>
          <a:lstStyle/>
          <a:p>
            <a:r>
              <a:rPr lang="en-US" dirty="0"/>
              <a:t>Treatment options are limited, and our AIS specialist did not express hope that any would have success.  Because there were multiple indications of adult zebra mussels, and they were located at various points in the larger west basin, localized containment is very unlikely/impossible.  Treatment costs are expensive ($9300 in localized Christmas Lake case study in MN) </a:t>
            </a:r>
          </a:p>
          <a:p>
            <a:endParaRPr lang="en-US" dirty="0"/>
          </a:p>
          <a:p>
            <a:r>
              <a:rPr lang="en-US" dirty="0"/>
              <a:t>Many of our surrounding lakes were found by positive test result for veligers, the microscopic babies.  We have actual adult zebra mussels that are likely already reproducing.  They may have been present for more than a year without anyone noticing</a:t>
            </a:r>
          </a:p>
        </p:txBody>
      </p:sp>
    </p:spTree>
    <p:extLst>
      <p:ext uri="{BB962C8B-B14F-4D97-AF65-F5344CB8AC3E}">
        <p14:creationId xmlns:p14="http://schemas.microsoft.com/office/powerpoint/2010/main" val="27391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8675-7AAA-D043-35F7-99B093168876}"/>
              </a:ext>
            </a:extLst>
          </p:cNvPr>
          <p:cNvSpPr>
            <a:spLocks noGrp="1"/>
          </p:cNvSpPr>
          <p:nvPr>
            <p:ph type="title"/>
          </p:nvPr>
        </p:nvSpPr>
        <p:spPr/>
        <p:txBody>
          <a:bodyPr/>
          <a:lstStyle/>
          <a:p>
            <a:r>
              <a:rPr lang="en-US"/>
              <a:t>Treatment Options, Cont’d</a:t>
            </a:r>
          </a:p>
        </p:txBody>
      </p:sp>
      <p:pic>
        <p:nvPicPr>
          <p:cNvPr id="5" name="Picture 4">
            <a:extLst>
              <a:ext uri="{FF2B5EF4-FFF2-40B4-BE49-F238E27FC236}">
                <a16:creationId xmlns:a16="http://schemas.microsoft.com/office/drawing/2014/main" id="{D26863B2-3DEB-16D3-07CB-A17CC8197846}"/>
              </a:ext>
            </a:extLst>
          </p:cNvPr>
          <p:cNvPicPr>
            <a:picLocks noChangeAspect="1"/>
          </p:cNvPicPr>
          <p:nvPr/>
        </p:nvPicPr>
        <p:blipFill>
          <a:blip r:embed="rId2"/>
          <a:stretch>
            <a:fillRect/>
          </a:stretch>
        </p:blipFill>
        <p:spPr>
          <a:xfrm>
            <a:off x="313645" y="1689136"/>
            <a:ext cx="6983529" cy="4803739"/>
          </a:xfrm>
          <a:prstGeom prst="rect">
            <a:avLst/>
          </a:prstGeom>
        </p:spPr>
      </p:pic>
      <p:pic>
        <p:nvPicPr>
          <p:cNvPr id="7" name="Picture 6">
            <a:extLst>
              <a:ext uri="{FF2B5EF4-FFF2-40B4-BE49-F238E27FC236}">
                <a16:creationId xmlns:a16="http://schemas.microsoft.com/office/drawing/2014/main" id="{47C3BDB7-1337-DB26-7E0D-CC393423745E}"/>
              </a:ext>
            </a:extLst>
          </p:cNvPr>
          <p:cNvPicPr>
            <a:picLocks noChangeAspect="1"/>
          </p:cNvPicPr>
          <p:nvPr/>
        </p:nvPicPr>
        <p:blipFill>
          <a:blip r:embed="rId3"/>
          <a:stretch>
            <a:fillRect/>
          </a:stretch>
        </p:blipFill>
        <p:spPr>
          <a:xfrm>
            <a:off x="5182043" y="149225"/>
            <a:ext cx="6828017" cy="6559550"/>
          </a:xfrm>
          <a:prstGeom prst="rect">
            <a:avLst/>
          </a:prstGeom>
        </p:spPr>
      </p:pic>
    </p:spTree>
    <p:extLst>
      <p:ext uri="{BB962C8B-B14F-4D97-AF65-F5344CB8AC3E}">
        <p14:creationId xmlns:p14="http://schemas.microsoft.com/office/powerpoint/2010/main" val="323067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set>
                                      <p:cBhvr>
                                        <p:cTn id="11" dur="1" fill="hold">
                                          <p:stCondLst>
                                            <p:cond delay="0"/>
                                          </p:stCondLst>
                                        </p:cTn>
                                        <p:tgtEl>
                                          <p:spTgt spid="5"/>
                                        </p:tgtEl>
                                        <p:attrNameLst>
                                          <p:attrName>style.visibility</p:attrName>
                                        </p:attrNameLst>
                                      </p:cBhvr>
                                      <p:to>
                                        <p:strVal val="hidden"/>
                                      </p:to>
                                    </p:set>
                                    <p:animEffect transition="out"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set>
                                      <p:cBhvr>
                                        <p:cTn id="21" dur="1" fill="hold">
                                          <p:stCondLst>
                                            <p:cond delay="0"/>
                                          </p:stCondLst>
                                        </p:cTn>
                                        <p:tgtEl>
                                          <p:spTgt spid="7"/>
                                        </p:tgtEl>
                                        <p:attrNameLst>
                                          <p:attrName>style.visibility</p:attrName>
                                        </p:attrNameLst>
                                      </p:cBhvr>
                                      <p:to>
                                        <p:strVal val="hidden"/>
                                      </p:to>
                                    </p:set>
                                    <p:animEffect transition="out"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C633-7A78-A801-7FA0-59CA9B22BFB7}"/>
              </a:ext>
            </a:extLst>
          </p:cNvPr>
          <p:cNvSpPr>
            <a:spLocks noGrp="1"/>
          </p:cNvSpPr>
          <p:nvPr>
            <p:ph type="title"/>
          </p:nvPr>
        </p:nvSpPr>
        <p:spPr/>
        <p:txBody>
          <a:bodyPr/>
          <a:lstStyle/>
          <a:p>
            <a:r>
              <a:rPr lang="en-US" dirty="0"/>
              <a:t>Containment Options</a:t>
            </a:r>
          </a:p>
        </p:txBody>
      </p:sp>
      <p:sp>
        <p:nvSpPr>
          <p:cNvPr id="3" name="Content Placeholder 2">
            <a:extLst>
              <a:ext uri="{FF2B5EF4-FFF2-40B4-BE49-F238E27FC236}">
                <a16:creationId xmlns:a16="http://schemas.microsoft.com/office/drawing/2014/main" id="{CB10AECA-9B59-712D-EE6C-6E06FA92DEBB}"/>
              </a:ext>
            </a:extLst>
          </p:cNvPr>
          <p:cNvSpPr>
            <a:spLocks noGrp="1"/>
          </p:cNvSpPr>
          <p:nvPr>
            <p:ph idx="1"/>
          </p:nvPr>
        </p:nvSpPr>
        <p:spPr/>
        <p:txBody>
          <a:bodyPr>
            <a:normAutofit/>
          </a:bodyPr>
          <a:lstStyle/>
          <a:p>
            <a:r>
              <a:rPr lang="en-US" sz="2400" dirty="0"/>
              <a:t>We should continue posting a boat inspector at 11</a:t>
            </a:r>
            <a:r>
              <a:rPr lang="en-US" sz="2400" baseline="30000" dirty="0"/>
              <a:t>th</a:t>
            </a:r>
            <a:r>
              <a:rPr lang="en-US" sz="2400" dirty="0"/>
              <a:t> Crow Wing to discourage the spread of Zebra Mussels to other area lakes</a:t>
            </a:r>
          </a:p>
          <a:p>
            <a:r>
              <a:rPr lang="en-US" sz="2400" dirty="0"/>
              <a:t>Assume DNR will post specific bright colored signage of Zebra Mussel infestation (have seen orange signs at lakes like Garfield)</a:t>
            </a:r>
          </a:p>
          <a:p>
            <a:r>
              <a:rPr lang="en-US" sz="2400" dirty="0"/>
              <a:t>Need to post address of decontamination station in Park Rapids</a:t>
            </a:r>
          </a:p>
        </p:txBody>
      </p:sp>
      <p:pic>
        <p:nvPicPr>
          <p:cNvPr id="5" name="Picture 4">
            <a:extLst>
              <a:ext uri="{FF2B5EF4-FFF2-40B4-BE49-F238E27FC236}">
                <a16:creationId xmlns:a16="http://schemas.microsoft.com/office/drawing/2014/main" id="{B3181A4F-2E35-6598-393D-3488545079B4}"/>
              </a:ext>
            </a:extLst>
          </p:cNvPr>
          <p:cNvPicPr>
            <a:picLocks noChangeAspect="1"/>
          </p:cNvPicPr>
          <p:nvPr/>
        </p:nvPicPr>
        <p:blipFill>
          <a:blip r:embed="rId2"/>
          <a:stretch>
            <a:fillRect/>
          </a:stretch>
        </p:blipFill>
        <p:spPr>
          <a:xfrm>
            <a:off x="874515" y="3890270"/>
            <a:ext cx="5221485" cy="2867369"/>
          </a:xfrm>
          <a:prstGeom prst="rect">
            <a:avLst/>
          </a:prstGeom>
        </p:spPr>
      </p:pic>
    </p:spTree>
    <p:extLst>
      <p:ext uri="{BB962C8B-B14F-4D97-AF65-F5344CB8AC3E}">
        <p14:creationId xmlns:p14="http://schemas.microsoft.com/office/powerpoint/2010/main" val="106125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0360B-EE07-C3FA-C2F9-A383A736A850}"/>
              </a:ext>
            </a:extLst>
          </p:cNvPr>
          <p:cNvSpPr>
            <a:spLocks noGrp="1"/>
          </p:cNvSpPr>
          <p:nvPr>
            <p:ph type="title"/>
          </p:nvPr>
        </p:nvSpPr>
        <p:spPr/>
        <p:txBody>
          <a:bodyPr/>
          <a:lstStyle/>
          <a:p>
            <a:r>
              <a:rPr lang="en-US" dirty="0"/>
              <a:t>Containment Cont’d</a:t>
            </a:r>
          </a:p>
        </p:txBody>
      </p:sp>
      <p:sp>
        <p:nvSpPr>
          <p:cNvPr id="3" name="Content Placeholder 2">
            <a:extLst>
              <a:ext uri="{FF2B5EF4-FFF2-40B4-BE49-F238E27FC236}">
                <a16:creationId xmlns:a16="http://schemas.microsoft.com/office/drawing/2014/main" id="{271CCEC0-D9E2-D4DC-E6F3-2F1B2B38A8D0}"/>
              </a:ext>
            </a:extLst>
          </p:cNvPr>
          <p:cNvSpPr>
            <a:spLocks noGrp="1"/>
          </p:cNvSpPr>
          <p:nvPr>
            <p:ph idx="1"/>
          </p:nvPr>
        </p:nvSpPr>
        <p:spPr/>
        <p:txBody>
          <a:bodyPr>
            <a:normAutofit fontScale="92500" lnSpcReduction="10000"/>
          </a:bodyPr>
          <a:lstStyle/>
          <a:p>
            <a:r>
              <a:rPr lang="en-US" dirty="0"/>
              <a:t>Lakeshore providers (people who move docks and lifts in and out of the lake as a paid service) </a:t>
            </a:r>
            <a:r>
              <a:rPr lang="en-US" dirty="0">
                <a:highlight>
                  <a:srgbClr val="FFFF00"/>
                </a:highlight>
              </a:rPr>
              <a:t>should be immediately notified by owner if they are taking docks and lifts out for the season</a:t>
            </a:r>
            <a:r>
              <a:rPr lang="en-US" dirty="0"/>
              <a:t>.  If they use a pontoon boat with forks, the boat will have to be decontaminated before shifting to next lake.  They have to undergo AIS specific training so they should know this; however they may have not yet heard about 11</a:t>
            </a:r>
            <a:r>
              <a:rPr lang="en-US" baseline="30000" dirty="0"/>
              <a:t>th</a:t>
            </a:r>
            <a:r>
              <a:rPr lang="en-US" dirty="0"/>
              <a:t> CW as ZM</a:t>
            </a:r>
          </a:p>
          <a:p>
            <a:r>
              <a:rPr lang="en-US" dirty="0"/>
              <a:t>Any sale of lakeshore equipment, boats, or other </a:t>
            </a:r>
            <a:r>
              <a:rPr lang="en-US" dirty="0">
                <a:highlight>
                  <a:srgbClr val="FFFF00"/>
                </a:highlight>
              </a:rPr>
              <a:t>should be dry for 21 days</a:t>
            </a:r>
            <a:r>
              <a:rPr lang="en-US" dirty="0"/>
              <a:t> as provided by DNR.  This allows time for the zebra mussels to dry out and die</a:t>
            </a:r>
          </a:p>
          <a:p>
            <a:r>
              <a:rPr lang="en-US" dirty="0"/>
              <a:t>Be so </a:t>
            </a:r>
            <a:r>
              <a:rPr lang="en-US" dirty="0">
                <a:highlight>
                  <a:srgbClr val="FFFF00"/>
                </a:highlight>
              </a:rPr>
              <a:t>extra, extra careful </a:t>
            </a:r>
            <a:r>
              <a:rPr lang="en-US" dirty="0"/>
              <a:t>if you take your boat out of 11</a:t>
            </a:r>
            <a:r>
              <a:rPr lang="en-US" baseline="30000" dirty="0"/>
              <a:t>th</a:t>
            </a:r>
            <a:r>
              <a:rPr lang="en-US" dirty="0"/>
              <a:t> and potentially travel to other lakes.  We do not want the same thing that happened to us to happen to others</a:t>
            </a:r>
          </a:p>
        </p:txBody>
      </p:sp>
    </p:spTree>
    <p:extLst>
      <p:ext uri="{BB962C8B-B14F-4D97-AF65-F5344CB8AC3E}">
        <p14:creationId xmlns:p14="http://schemas.microsoft.com/office/powerpoint/2010/main" val="2703993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54D01-73B5-6668-B000-1122F35C8A51}"/>
              </a:ext>
            </a:extLst>
          </p:cNvPr>
          <p:cNvSpPr>
            <a:spLocks noGrp="1"/>
          </p:cNvSpPr>
          <p:nvPr>
            <p:ph type="title"/>
          </p:nvPr>
        </p:nvSpPr>
        <p:spPr/>
        <p:txBody>
          <a:bodyPr/>
          <a:lstStyle/>
          <a:p>
            <a:r>
              <a:rPr lang="en-US" dirty="0"/>
              <a:t>10</a:t>
            </a:r>
            <a:r>
              <a:rPr lang="en-US" baseline="30000" dirty="0"/>
              <a:t>th</a:t>
            </a:r>
            <a:r>
              <a:rPr lang="en-US" dirty="0"/>
              <a:t> Crow Wing Impact; Other downstream CW lakes</a:t>
            </a:r>
          </a:p>
        </p:txBody>
      </p:sp>
      <p:sp>
        <p:nvSpPr>
          <p:cNvPr id="3" name="Content Placeholder 2">
            <a:extLst>
              <a:ext uri="{FF2B5EF4-FFF2-40B4-BE49-F238E27FC236}">
                <a16:creationId xmlns:a16="http://schemas.microsoft.com/office/drawing/2014/main" id="{22B61376-384D-D8F1-AA15-3ADE215E5072}"/>
              </a:ext>
            </a:extLst>
          </p:cNvPr>
          <p:cNvSpPr>
            <a:spLocks noGrp="1"/>
          </p:cNvSpPr>
          <p:nvPr>
            <p:ph idx="1"/>
          </p:nvPr>
        </p:nvSpPr>
        <p:spPr>
          <a:xfrm>
            <a:off x="838200" y="1825624"/>
            <a:ext cx="10515600" cy="4887409"/>
          </a:xfrm>
        </p:spPr>
        <p:txBody>
          <a:bodyPr>
            <a:normAutofit lnSpcReduction="10000"/>
          </a:bodyPr>
          <a:lstStyle/>
          <a:p>
            <a:r>
              <a:rPr lang="en-US" sz="2400" dirty="0"/>
              <a:t>Dr Carlson suggested that: </a:t>
            </a:r>
          </a:p>
          <a:p>
            <a:endParaRPr lang="en-US" dirty="0"/>
          </a:p>
          <a:p>
            <a:endParaRPr lang="en-US" dirty="0"/>
          </a:p>
          <a:p>
            <a:endParaRPr lang="en-US" dirty="0"/>
          </a:p>
          <a:p>
            <a:endParaRPr lang="en-US" dirty="0"/>
          </a:p>
          <a:p>
            <a:r>
              <a:rPr lang="en-US" sz="2400" dirty="0"/>
              <a:t>Question out to DNR AIS Specialist if there are any stream containment options.  The veligers are .002 - .003” in size, so any type of filtration would likely plug up flow immediately</a:t>
            </a:r>
          </a:p>
          <a:p>
            <a:endParaRPr lang="en-US" sz="2400" dirty="0"/>
          </a:p>
          <a:p>
            <a:r>
              <a:rPr lang="en-US" sz="2400" dirty="0"/>
              <a:t>Recommend switching monitoring dollars in L.A. from Eleventh to Tenth Crow wing.  </a:t>
            </a:r>
            <a:r>
              <a:rPr lang="en-US" sz="2400" dirty="0">
                <a:highlight>
                  <a:srgbClr val="FFFF00"/>
                </a:highlight>
              </a:rPr>
              <a:t>Need a volunteer </a:t>
            </a:r>
            <a:r>
              <a:rPr lang="en-US" sz="2400" dirty="0"/>
              <a:t>for this to take monthly samples to Park Rapids (during the week)</a:t>
            </a:r>
          </a:p>
        </p:txBody>
      </p:sp>
      <p:pic>
        <p:nvPicPr>
          <p:cNvPr id="5" name="Picture 4">
            <a:extLst>
              <a:ext uri="{FF2B5EF4-FFF2-40B4-BE49-F238E27FC236}">
                <a16:creationId xmlns:a16="http://schemas.microsoft.com/office/drawing/2014/main" id="{7650DA8E-309C-5DB6-0EC8-4BE7DFD3C158}"/>
              </a:ext>
            </a:extLst>
          </p:cNvPr>
          <p:cNvPicPr>
            <a:picLocks noChangeAspect="1"/>
          </p:cNvPicPr>
          <p:nvPr/>
        </p:nvPicPr>
        <p:blipFill>
          <a:blip r:embed="rId2"/>
          <a:stretch>
            <a:fillRect/>
          </a:stretch>
        </p:blipFill>
        <p:spPr>
          <a:xfrm>
            <a:off x="1582554" y="2265897"/>
            <a:ext cx="9026891" cy="1667049"/>
          </a:xfrm>
          <a:prstGeom prst="rect">
            <a:avLst/>
          </a:prstGeom>
        </p:spPr>
      </p:pic>
      <p:sp>
        <p:nvSpPr>
          <p:cNvPr id="7" name="TextBox 6">
            <a:extLst>
              <a:ext uri="{FF2B5EF4-FFF2-40B4-BE49-F238E27FC236}">
                <a16:creationId xmlns:a16="http://schemas.microsoft.com/office/drawing/2014/main" id="{B607A536-C784-2344-F724-2B9FACF5CAC8}"/>
              </a:ext>
            </a:extLst>
          </p:cNvPr>
          <p:cNvSpPr txBox="1"/>
          <p:nvPr/>
        </p:nvSpPr>
        <p:spPr>
          <a:xfrm>
            <a:off x="7186960" y="1484630"/>
            <a:ext cx="4744844" cy="753835"/>
          </a:xfrm>
          <a:prstGeom prst="rect">
            <a:avLst/>
          </a:prstGeom>
          <a:noFill/>
        </p:spPr>
        <p:txBody>
          <a:bodyPr wrap="square" rtlCol="0">
            <a:normAutofit/>
          </a:bodyPr>
          <a:lstStyle/>
          <a:p>
            <a:r>
              <a:rPr lang="en-US" dirty="0">
                <a:highlight>
                  <a:srgbClr val="FFFF00"/>
                </a:highlight>
              </a:rPr>
              <a:t>Internet research says 2 miles from outlet of Eleventh to inlet of Tenth Crow Wing Lakes</a:t>
            </a:r>
          </a:p>
        </p:txBody>
      </p:sp>
    </p:spTree>
    <p:extLst>
      <p:ext uri="{BB962C8B-B14F-4D97-AF65-F5344CB8AC3E}">
        <p14:creationId xmlns:p14="http://schemas.microsoft.com/office/powerpoint/2010/main" val="1698412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8C49-62AD-451F-BDA3-9018B1611BBE}"/>
              </a:ext>
            </a:extLst>
          </p:cNvPr>
          <p:cNvSpPr>
            <a:spLocks noGrp="1"/>
          </p:cNvSpPr>
          <p:nvPr>
            <p:ph type="title"/>
          </p:nvPr>
        </p:nvSpPr>
        <p:spPr>
          <a:xfrm>
            <a:off x="548268" y="265518"/>
            <a:ext cx="10515600" cy="1325563"/>
          </a:xfrm>
        </p:spPr>
        <p:txBody>
          <a:bodyPr/>
          <a:lstStyle/>
          <a:p>
            <a:r>
              <a:rPr lang="en-US" dirty="0"/>
              <a:t>Area Lakes with Zebra Mussels</a:t>
            </a:r>
            <a:br>
              <a:rPr lang="en-US" dirty="0"/>
            </a:br>
            <a:r>
              <a:rPr lang="en-US" sz="2200" i="1" dirty="0"/>
              <a:t>What can we learn from their experiences?</a:t>
            </a:r>
          </a:p>
        </p:txBody>
      </p:sp>
      <p:pic>
        <p:nvPicPr>
          <p:cNvPr id="7" name="Picture 6">
            <a:extLst>
              <a:ext uri="{FF2B5EF4-FFF2-40B4-BE49-F238E27FC236}">
                <a16:creationId xmlns:a16="http://schemas.microsoft.com/office/drawing/2014/main" id="{2D535DDA-C5FF-95CD-B3C3-EC6D32F8C60B}"/>
              </a:ext>
            </a:extLst>
          </p:cNvPr>
          <p:cNvPicPr>
            <a:picLocks noChangeAspect="1"/>
          </p:cNvPicPr>
          <p:nvPr/>
        </p:nvPicPr>
        <p:blipFill>
          <a:blip r:embed="rId2"/>
          <a:stretch>
            <a:fillRect/>
          </a:stretch>
        </p:blipFill>
        <p:spPr>
          <a:xfrm>
            <a:off x="770909" y="1591081"/>
            <a:ext cx="7993949" cy="5188297"/>
          </a:xfrm>
          <a:prstGeom prst="rect">
            <a:avLst/>
          </a:prstGeom>
        </p:spPr>
      </p:pic>
      <p:sp>
        <p:nvSpPr>
          <p:cNvPr id="8" name="TextBox 7">
            <a:extLst>
              <a:ext uri="{FF2B5EF4-FFF2-40B4-BE49-F238E27FC236}">
                <a16:creationId xmlns:a16="http://schemas.microsoft.com/office/drawing/2014/main" id="{E1A4D541-C900-A887-657B-368EA35A3C18}"/>
              </a:ext>
            </a:extLst>
          </p:cNvPr>
          <p:cNvSpPr txBox="1"/>
          <p:nvPr/>
        </p:nvSpPr>
        <p:spPr>
          <a:xfrm>
            <a:off x="9177455" y="2720897"/>
            <a:ext cx="2765502" cy="646331"/>
          </a:xfrm>
          <a:prstGeom prst="rect">
            <a:avLst/>
          </a:prstGeom>
          <a:noFill/>
        </p:spPr>
        <p:txBody>
          <a:bodyPr wrap="square" rtlCol="0">
            <a:spAutoFit/>
          </a:bodyPr>
          <a:lstStyle/>
          <a:p>
            <a:r>
              <a:rPr lang="en-US" dirty="0"/>
              <a:t>All three were reported in 2017 w/ Zebra Mussels</a:t>
            </a:r>
          </a:p>
        </p:txBody>
      </p:sp>
    </p:spTree>
    <p:extLst>
      <p:ext uri="{BB962C8B-B14F-4D97-AF65-F5344CB8AC3E}">
        <p14:creationId xmlns:p14="http://schemas.microsoft.com/office/powerpoint/2010/main" val="1044581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ED5A-45EB-AB4C-39C7-24FD915CE205}"/>
              </a:ext>
            </a:extLst>
          </p:cNvPr>
          <p:cNvSpPr>
            <a:spLocks noGrp="1"/>
          </p:cNvSpPr>
          <p:nvPr>
            <p:ph type="title"/>
          </p:nvPr>
        </p:nvSpPr>
        <p:spPr>
          <a:xfrm>
            <a:off x="146825" y="18255"/>
            <a:ext cx="10515600" cy="1325563"/>
          </a:xfrm>
        </p:spPr>
        <p:txBody>
          <a:bodyPr>
            <a:normAutofit/>
          </a:bodyPr>
          <a:lstStyle/>
          <a:p>
            <a:r>
              <a:rPr lang="en-US" sz="2800" dirty="0"/>
              <a:t>Area Lakes Cont’d</a:t>
            </a:r>
          </a:p>
        </p:txBody>
      </p:sp>
      <p:pic>
        <p:nvPicPr>
          <p:cNvPr id="9" name="Picture 8">
            <a:extLst>
              <a:ext uri="{FF2B5EF4-FFF2-40B4-BE49-F238E27FC236}">
                <a16:creationId xmlns:a16="http://schemas.microsoft.com/office/drawing/2014/main" id="{500316AD-66F6-CC51-C2D0-318BBEEB236F}"/>
              </a:ext>
            </a:extLst>
          </p:cNvPr>
          <p:cNvPicPr>
            <a:picLocks noChangeAspect="1"/>
          </p:cNvPicPr>
          <p:nvPr/>
        </p:nvPicPr>
        <p:blipFill>
          <a:blip r:embed="rId2"/>
          <a:stretch>
            <a:fillRect/>
          </a:stretch>
        </p:blipFill>
        <p:spPr>
          <a:xfrm>
            <a:off x="3378216" y="-20278"/>
            <a:ext cx="6100321" cy="6878278"/>
          </a:xfrm>
          <a:prstGeom prst="rect">
            <a:avLst/>
          </a:prstGeom>
        </p:spPr>
      </p:pic>
    </p:spTree>
    <p:extLst>
      <p:ext uri="{BB962C8B-B14F-4D97-AF65-F5344CB8AC3E}">
        <p14:creationId xmlns:p14="http://schemas.microsoft.com/office/powerpoint/2010/main" val="376941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38C25-C0BA-4D64-A4DD-BBFD71F2C5C8}"/>
              </a:ext>
            </a:extLst>
          </p:cNvPr>
          <p:cNvSpPr>
            <a:spLocks noGrp="1"/>
          </p:cNvSpPr>
          <p:nvPr>
            <p:ph type="title"/>
          </p:nvPr>
        </p:nvSpPr>
        <p:spPr>
          <a:xfrm>
            <a:off x="592873" y="97496"/>
            <a:ext cx="10515600" cy="1325563"/>
          </a:xfrm>
        </p:spPr>
        <p:txBody>
          <a:bodyPr/>
          <a:lstStyle/>
          <a:p>
            <a:r>
              <a:rPr lang="en-US" dirty="0"/>
              <a:t>Area Lakes Cont’d</a:t>
            </a:r>
          </a:p>
        </p:txBody>
      </p:sp>
      <p:pic>
        <p:nvPicPr>
          <p:cNvPr id="7" name="Picture 6">
            <a:extLst>
              <a:ext uri="{FF2B5EF4-FFF2-40B4-BE49-F238E27FC236}">
                <a16:creationId xmlns:a16="http://schemas.microsoft.com/office/drawing/2014/main" id="{D4B90AA8-9A3C-DADF-B041-BDCD232E4C2D}"/>
              </a:ext>
            </a:extLst>
          </p:cNvPr>
          <p:cNvPicPr>
            <a:picLocks noChangeAspect="1"/>
          </p:cNvPicPr>
          <p:nvPr/>
        </p:nvPicPr>
        <p:blipFill>
          <a:blip r:embed="rId2"/>
          <a:stretch>
            <a:fillRect/>
          </a:stretch>
        </p:blipFill>
        <p:spPr>
          <a:xfrm>
            <a:off x="185216" y="3245005"/>
            <a:ext cx="6005123" cy="3515499"/>
          </a:xfrm>
          <a:prstGeom prst="rect">
            <a:avLst/>
          </a:prstGeom>
        </p:spPr>
      </p:pic>
      <p:pic>
        <p:nvPicPr>
          <p:cNvPr id="9" name="Picture 8">
            <a:extLst>
              <a:ext uri="{FF2B5EF4-FFF2-40B4-BE49-F238E27FC236}">
                <a16:creationId xmlns:a16="http://schemas.microsoft.com/office/drawing/2014/main" id="{E437DCAE-34A3-C736-F0FD-0C80D831175E}"/>
              </a:ext>
            </a:extLst>
          </p:cNvPr>
          <p:cNvPicPr>
            <a:picLocks noChangeAspect="1"/>
          </p:cNvPicPr>
          <p:nvPr/>
        </p:nvPicPr>
        <p:blipFill>
          <a:blip r:embed="rId3"/>
          <a:srcRect r="5654"/>
          <a:stretch>
            <a:fillRect/>
          </a:stretch>
        </p:blipFill>
        <p:spPr>
          <a:xfrm>
            <a:off x="6209465" y="97496"/>
            <a:ext cx="5644281" cy="3962953"/>
          </a:xfrm>
          <a:prstGeom prst="rect">
            <a:avLst/>
          </a:prstGeom>
        </p:spPr>
      </p:pic>
    </p:spTree>
    <p:extLst>
      <p:ext uri="{BB962C8B-B14F-4D97-AF65-F5344CB8AC3E}">
        <p14:creationId xmlns:p14="http://schemas.microsoft.com/office/powerpoint/2010/main" val="2686696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18EDB-791C-30ED-669B-B93ADED1BE87}"/>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EEC8074F-FA7D-0B8C-9D49-8BDC992B6721}"/>
              </a:ext>
            </a:extLst>
          </p:cNvPr>
          <p:cNvSpPr>
            <a:spLocks noGrp="1"/>
          </p:cNvSpPr>
          <p:nvPr>
            <p:ph idx="1"/>
          </p:nvPr>
        </p:nvSpPr>
        <p:spPr/>
        <p:txBody>
          <a:bodyPr/>
          <a:lstStyle/>
          <a:p>
            <a:r>
              <a:rPr lang="en-US" dirty="0"/>
              <a:t>DNR Zebra Mussel Link:</a:t>
            </a:r>
          </a:p>
          <a:p>
            <a:pPr lvl="1"/>
            <a:r>
              <a:rPr lang="en-US" dirty="0">
                <a:hlinkClick r:id="rId2"/>
              </a:rPr>
              <a:t>Zebra mussel (</a:t>
            </a:r>
            <a:r>
              <a:rPr lang="en-US" dirty="0" err="1">
                <a:hlinkClick r:id="rId2"/>
              </a:rPr>
              <a:t>Dreissena</a:t>
            </a:r>
            <a:r>
              <a:rPr lang="en-US" dirty="0">
                <a:hlinkClick r:id="rId2"/>
              </a:rPr>
              <a:t> polymorpha) | Minnesota DNR</a:t>
            </a:r>
            <a:endParaRPr lang="en-US" dirty="0"/>
          </a:p>
          <a:p>
            <a:pPr lvl="1"/>
            <a:endParaRPr lang="en-US" dirty="0"/>
          </a:p>
          <a:p>
            <a:r>
              <a:rPr lang="en-US" dirty="0"/>
              <a:t>Dr Carlson Article, Zebra Mussel</a:t>
            </a:r>
          </a:p>
          <a:p>
            <a:pPr lvl="1"/>
            <a:r>
              <a:rPr lang="en-US" dirty="0">
                <a:hlinkClick r:id="rId3"/>
              </a:rPr>
              <a:t>11-22-19+Zebra+Mussels.pdf</a:t>
            </a:r>
            <a:endParaRPr lang="en-US" dirty="0"/>
          </a:p>
          <a:p>
            <a:pPr lvl="1"/>
            <a:endParaRPr lang="en-US" dirty="0"/>
          </a:p>
          <a:p>
            <a:r>
              <a:rPr lang="en-US" dirty="0"/>
              <a:t>Current Distribution of Hubbard Cty Lakes with Zebra Mussels:</a:t>
            </a:r>
          </a:p>
          <a:p>
            <a:pPr lvl="1"/>
            <a:r>
              <a:rPr lang="en-US" dirty="0">
                <a:hlinkClick r:id="rId4"/>
              </a:rPr>
              <a:t>Zebra Mussel | Hubbard County Aquatic Invasive Species Tracker</a:t>
            </a:r>
            <a:endParaRPr lang="en-US" dirty="0"/>
          </a:p>
        </p:txBody>
      </p:sp>
    </p:spTree>
    <p:extLst>
      <p:ext uri="{BB962C8B-B14F-4D97-AF65-F5344CB8AC3E}">
        <p14:creationId xmlns:p14="http://schemas.microsoft.com/office/powerpoint/2010/main" val="483560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21BD4-39B4-69B5-1E39-1C116A11C61F}"/>
              </a:ext>
            </a:extLst>
          </p:cNvPr>
          <p:cNvSpPr>
            <a:spLocks noGrp="1"/>
          </p:cNvSpPr>
          <p:nvPr>
            <p:ph type="title"/>
          </p:nvPr>
        </p:nvSpPr>
        <p:spPr/>
        <p:txBody>
          <a:bodyPr/>
          <a:lstStyle/>
          <a:p>
            <a:r>
              <a:rPr lang="en-US" dirty="0"/>
              <a:t>Questions &amp; Group Discussion</a:t>
            </a:r>
          </a:p>
        </p:txBody>
      </p:sp>
      <p:sp>
        <p:nvSpPr>
          <p:cNvPr id="3" name="Content Placeholder 2">
            <a:extLst>
              <a:ext uri="{FF2B5EF4-FFF2-40B4-BE49-F238E27FC236}">
                <a16:creationId xmlns:a16="http://schemas.microsoft.com/office/drawing/2014/main" id="{B506C11A-220E-3242-305D-500EB900F9B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28999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285</TotalTime>
  <Words>1447</Words>
  <Application>Microsoft Office PowerPoint</Application>
  <PresentationFormat>Widescreen</PresentationFormat>
  <Paragraphs>94</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Calibri</vt:lpstr>
      <vt:lpstr>Office Theme</vt:lpstr>
      <vt:lpstr>Zebra Mussel Discussion  Eleventh Crow Wing Lake, Akeley MN</vt:lpstr>
      <vt:lpstr>Agenda</vt:lpstr>
      <vt:lpstr>Background &amp; Discovery</vt:lpstr>
      <vt:lpstr>DNR Press Release – Oct 1st, 2026</vt:lpstr>
      <vt:lpstr>What are Zebra Mussels?</vt:lpstr>
      <vt:lpstr>But How Did They Get in 11th Crow Wing?</vt:lpstr>
      <vt:lpstr>Dr Bruce Carlson Article</vt:lpstr>
      <vt:lpstr>Excerpts from his Article</vt:lpstr>
      <vt:lpstr>Excerpts, Part 2</vt:lpstr>
      <vt:lpstr>Treatment Options</vt:lpstr>
      <vt:lpstr>Treatment Options, Cont’d</vt:lpstr>
      <vt:lpstr>Containment Options</vt:lpstr>
      <vt:lpstr>Containment Cont’d</vt:lpstr>
      <vt:lpstr>10th Crow Wing Impact; Other downstream CW lakes</vt:lpstr>
      <vt:lpstr>Area Lakes with Zebra Mussels What can we learn from their experiences?</vt:lpstr>
      <vt:lpstr>Area Lakes Cont’d</vt:lpstr>
      <vt:lpstr>Area Lakes Cont’d</vt:lpstr>
      <vt:lpstr>Resources</vt:lpstr>
      <vt:lpstr>Questions &amp; Group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Solberg, Scott</dc:creator>
  <cp:lastModifiedBy>Solberg, Scott</cp:lastModifiedBy>
  <cp:revision>2</cp:revision>
  <dcterms:created xsi:type="dcterms:W3CDTF">2026-09-29T23:46:04Z</dcterms:created>
  <dcterms:modified xsi:type="dcterms:W3CDTF">2026-10-02T21:25:32Z</dcterms:modified>
</cp:coreProperties>
</file>